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73"/>
  </p:notesMasterIdLst>
  <p:sldIdLst>
    <p:sldId id="596" r:id="rId2"/>
    <p:sldId id="437" r:id="rId3"/>
    <p:sldId id="446" r:id="rId4"/>
    <p:sldId id="529" r:id="rId5"/>
    <p:sldId id="530" r:id="rId6"/>
    <p:sldId id="531" r:id="rId7"/>
    <p:sldId id="597" r:id="rId8"/>
    <p:sldId id="598" r:id="rId9"/>
    <p:sldId id="483" r:id="rId10"/>
    <p:sldId id="484" r:id="rId11"/>
    <p:sldId id="535" r:id="rId12"/>
    <p:sldId id="551" r:id="rId13"/>
    <p:sldId id="600" r:id="rId14"/>
    <p:sldId id="601" r:id="rId15"/>
    <p:sldId id="602" r:id="rId16"/>
    <p:sldId id="603" r:id="rId17"/>
    <p:sldId id="604" r:id="rId18"/>
    <p:sldId id="605" r:id="rId19"/>
    <p:sldId id="606" r:id="rId20"/>
    <p:sldId id="554" r:id="rId21"/>
    <p:sldId id="607" r:id="rId22"/>
    <p:sldId id="608" r:id="rId23"/>
    <p:sldId id="609" r:id="rId24"/>
    <p:sldId id="610" r:id="rId25"/>
    <p:sldId id="611" r:id="rId26"/>
    <p:sldId id="612" r:id="rId27"/>
    <p:sldId id="613" r:id="rId28"/>
    <p:sldId id="614" r:id="rId29"/>
    <p:sldId id="615" r:id="rId30"/>
    <p:sldId id="616" r:id="rId31"/>
    <p:sldId id="638" r:id="rId32"/>
    <p:sldId id="617" r:id="rId33"/>
    <p:sldId id="576" r:id="rId34"/>
    <p:sldId id="578" r:id="rId35"/>
    <p:sldId id="618" r:id="rId36"/>
    <p:sldId id="619" r:id="rId37"/>
    <p:sldId id="558" r:id="rId38"/>
    <p:sldId id="620" r:id="rId39"/>
    <p:sldId id="581" r:id="rId40"/>
    <p:sldId id="582" r:id="rId41"/>
    <p:sldId id="621" r:id="rId42"/>
    <p:sldId id="583" r:id="rId43"/>
    <p:sldId id="622" r:id="rId44"/>
    <p:sldId id="584" r:id="rId45"/>
    <p:sldId id="585" r:id="rId46"/>
    <p:sldId id="623" r:id="rId47"/>
    <p:sldId id="586" r:id="rId48"/>
    <p:sldId id="624" r:id="rId49"/>
    <p:sldId id="587" r:id="rId50"/>
    <p:sldId id="625" r:id="rId51"/>
    <p:sldId id="588" r:id="rId52"/>
    <p:sldId id="626" r:id="rId53"/>
    <p:sldId id="627" r:id="rId54"/>
    <p:sldId id="628" r:id="rId55"/>
    <p:sldId id="629" r:id="rId56"/>
    <p:sldId id="589" r:id="rId57"/>
    <p:sldId id="568" r:id="rId58"/>
    <p:sldId id="569" r:id="rId59"/>
    <p:sldId id="630" r:id="rId60"/>
    <p:sldId id="631" r:id="rId61"/>
    <p:sldId id="632" r:id="rId62"/>
    <p:sldId id="633" r:id="rId63"/>
    <p:sldId id="634" r:id="rId64"/>
    <p:sldId id="635" r:id="rId65"/>
    <p:sldId id="640" r:id="rId66"/>
    <p:sldId id="636" r:id="rId67"/>
    <p:sldId id="639" r:id="rId68"/>
    <p:sldId id="577" r:id="rId69"/>
    <p:sldId id="637" r:id="rId70"/>
    <p:sldId id="641" r:id="rId71"/>
    <p:sldId id="455" r:id="rId7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E68"/>
    <a:srgbClr val="056A9D"/>
    <a:srgbClr val="ECA9A6"/>
    <a:srgbClr val="EFBBB9"/>
    <a:srgbClr val="FF9FA1"/>
    <a:srgbClr val="FF8588"/>
    <a:srgbClr val="FF7C80"/>
    <a:srgbClr val="FF9966"/>
    <a:srgbClr val="FF9933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86" autoAdjust="0"/>
    <p:restoredTop sz="94660"/>
  </p:normalViewPr>
  <p:slideViewPr>
    <p:cSldViewPr>
      <p:cViewPr varScale="1">
        <p:scale>
          <a:sx n="115" d="100"/>
          <a:sy n="115" d="100"/>
        </p:scale>
        <p:origin x="1572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microsoft.com/office/2007/relationships/hdphoto" Target="../media/hdphoto1.wdp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2215021" y="629398"/>
            <a:ext cx="2829337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데이터베이스 개론</a:t>
            </a:r>
            <a:r>
              <a:rPr lang="en-US" altLang="ko-KR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(3</a:t>
            </a:r>
            <a:r>
              <a:rPr lang="ko-KR" altLang="en-US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판</a:t>
            </a:r>
            <a:r>
              <a:rPr lang="en-US" altLang="ko-KR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de-DE" altLang="ko-KR" sz="12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</a:endParaRPr>
          </a:p>
          <a:p>
            <a:pPr>
              <a:defRPr/>
            </a:pPr>
            <a:r>
              <a:rPr lang="en-US" altLang="ko-KR" sz="1400" b="1" dirty="0">
                <a:solidFill>
                  <a:srgbClr val="FF0000"/>
                </a:solidFill>
              </a:rPr>
              <a:t>[</a:t>
            </a:r>
            <a:r>
              <a:rPr lang="ko-KR" altLang="en-US" sz="1400" b="1" dirty="0">
                <a:solidFill>
                  <a:srgbClr val="FF0000"/>
                </a:solidFill>
              </a:rPr>
              <a:t>강의교안 이용 안내</a:t>
            </a:r>
            <a:r>
              <a:rPr lang="en-US" altLang="ko-KR" sz="1400" b="1" dirty="0">
                <a:solidFill>
                  <a:srgbClr val="FF0000"/>
                </a:solidFill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본 강의교안의 저작권은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한빛아카데미</a:t>
            </a:r>
            <a:r>
              <a:rPr lang="ko-KR" altLang="en-US" sz="1000" dirty="0" smtClean="0">
                <a:solidFill>
                  <a:prstClr val="black"/>
                </a:solidFill>
              </a:rPr>
              <a:t>㈜</a:t>
            </a:r>
            <a:r>
              <a:rPr lang="ko-KR" altLang="en-US" sz="1000" dirty="0">
                <a:solidFill>
                  <a:prstClr val="black"/>
                </a:solidFill>
              </a:rPr>
              <a:t>에 있습니다</a:t>
            </a:r>
            <a:r>
              <a:rPr lang="en-US" altLang="ko-KR" sz="1000" dirty="0">
                <a:solidFill>
                  <a:prstClr val="black"/>
                </a:solidFill>
              </a:rPr>
              <a:t>.</a:t>
            </a:r>
            <a:r>
              <a:rPr lang="ko-KR" altLang="en-US" sz="1000" dirty="0">
                <a:solidFill>
                  <a:srgbClr val="222222"/>
                </a:solidFill>
              </a:rPr>
              <a:t> </a:t>
            </a:r>
            <a:endParaRPr lang="en-US" altLang="ko-KR" sz="1000" dirty="0">
              <a:solidFill>
                <a:srgbClr val="222222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</a:rPr>
              <a:t>년 이하의 </a:t>
            </a:r>
            <a:r>
              <a:rPr lang="ko-KR" altLang="en-US" sz="1000" u="sng" dirty="0" smtClean="0">
                <a:solidFill>
                  <a:srgbClr val="222222"/>
                </a:solidFill>
              </a:rPr>
              <a:t>징역</a:t>
            </a:r>
            <a:r>
              <a:rPr lang="en-US" altLang="ko-KR" sz="1000" u="sng" dirty="0" smtClean="0">
                <a:solidFill>
                  <a:srgbClr val="222222"/>
                </a:solidFill>
              </a:rPr>
              <a:t> </a:t>
            </a:r>
            <a:r>
              <a:rPr lang="ko-KR" altLang="en-US" sz="1000" u="sng" dirty="0">
                <a:solidFill>
                  <a:srgbClr val="222222"/>
                </a:solidFill>
              </a:rPr>
              <a:t>또는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</a:rPr>
              <a:t>)</a:t>
            </a:r>
            <a:r>
              <a:rPr lang="ko-KR" altLang="en-US" sz="1000" u="sng" dirty="0">
                <a:solidFill>
                  <a:srgbClr val="222222"/>
                </a:solidFill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78" y="703737"/>
            <a:ext cx="1237443" cy="24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73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97475" y="152712"/>
            <a:ext cx="8595005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297475" y="1140544"/>
            <a:ext cx="8550000" cy="5543705"/>
          </a:xfrm>
        </p:spPr>
        <p:txBody>
          <a:bodyPr>
            <a:normAutofit/>
          </a:bodyPr>
          <a:lstStyle>
            <a:lvl1pPr marL="342900" indent="-342900"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u"/>
              <a:defRPr sz="2400" b="1" baseline="0">
                <a:solidFill>
                  <a:srgbClr val="056A9D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buClr>
                <a:schemeClr val="tx2"/>
              </a:buClr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buClr>
                <a:schemeClr val="accent5">
                  <a:lumMod val="60000"/>
                  <a:lumOff val="40000"/>
                </a:schemeClr>
              </a:buClr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296525" y="812921"/>
            <a:ext cx="7668000" cy="0"/>
          </a:xfrm>
          <a:prstGeom prst="line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>
          <a:xfrm>
            <a:off x="8025036" y="157199"/>
            <a:ext cx="831171" cy="6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6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96525" y="812921"/>
            <a:ext cx="7668000" cy="0"/>
          </a:xfrm>
          <a:prstGeom prst="line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>
          <a:xfrm>
            <a:off x="8025036" y="157199"/>
            <a:ext cx="831171" cy="6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3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학습목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97475" y="152712"/>
            <a:ext cx="8595005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96525" y="812921"/>
            <a:ext cx="7668000" cy="0"/>
          </a:xfrm>
          <a:prstGeom prst="line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>
          <a:xfrm>
            <a:off x="8025036" y="157199"/>
            <a:ext cx="831171" cy="6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70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rgbClr val="D9D1D5"/>
                </a:solidFill>
                <a:latin typeface="HY견명조" pitchFamily="18" charset="-127"/>
                <a:ea typeface="HY견명조" pitchFamily="18" charset="-127"/>
              </a:rPr>
              <a:t>Thank You</a:t>
            </a:r>
            <a:endParaRPr lang="en-US" altLang="ko-KR" sz="4400" b="1" dirty="0">
              <a:solidFill>
                <a:srgbClr val="D9D1D5"/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2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60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296523" y="980727"/>
            <a:ext cx="8550952" cy="560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둘째 수준</a:t>
            </a:r>
          </a:p>
          <a:p>
            <a:pPr marL="714375" marR="0" lvl="2" indent="-174625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셋째 수준</a:t>
            </a:r>
          </a:p>
          <a:p>
            <a:pPr marL="896938" marR="0" lvl="3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넷째 수준</a:t>
            </a:r>
          </a:p>
          <a:p>
            <a:pPr marL="1166813" marR="0" lvl="4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다섯째 수준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제목 개체 틀 65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296523" y="158476"/>
            <a:ext cx="8550952" cy="6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255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9" r:id="rId2"/>
    <p:sldLayoutId id="2147483700" r:id="rId3"/>
    <p:sldLayoutId id="2147483701" r:id="rId4"/>
    <p:sldLayoutId id="2147483703" r:id="rId5"/>
  </p:sldLayoutIdLst>
  <p:txStyles>
    <p:titleStyle>
      <a:lvl1pPr algn="ctr" defTabSz="914400" rtl="0" eaLnBrk="1" latinLnBrk="1" hangingPunct="1">
        <a:spcBef>
          <a:spcPct val="0"/>
        </a:spcBef>
        <a:buNone/>
        <a:defRPr lang="ko-KR" altLang="en-US" sz="3200" b="1" kern="1200" dirty="0">
          <a:solidFill>
            <a:schemeClr val="tx2">
              <a:lumMod val="75000"/>
            </a:schemeClr>
          </a:solidFill>
          <a:latin typeface="+mj-ea"/>
          <a:ea typeface="+mj-ea"/>
          <a:cs typeface="+mj-cs"/>
        </a:defRPr>
      </a:lvl1pPr>
    </p:titleStyle>
    <p:bodyStyle>
      <a:lvl1pPr marL="342900" marR="0" indent="-342900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64515B"/>
        </a:buClr>
        <a:buSzTx/>
        <a:buFont typeface="Wingdings" pitchFamily="2" charset="2"/>
        <a:buChar char="v"/>
        <a:tabLst/>
        <a:defRPr sz="23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9750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64515B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4375" marR="0" indent="-174625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4F784C"/>
        </a:buClr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66813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>
          <a:tab pos="1166813" algn="l"/>
        </a:tabLst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85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개념적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설계 </a:t>
            </a:r>
            <a:r>
              <a:rPr lang="en-US" altLang="ko-KR" dirty="0"/>
              <a:t>2</a:t>
            </a:r>
            <a:r>
              <a:rPr lang="en-US" altLang="ko-KR" dirty="0" smtClean="0"/>
              <a:t> 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 smtClean="0"/>
              <a:t>개념적 </a:t>
            </a:r>
            <a:r>
              <a:rPr lang="ko-KR" altLang="en-US" dirty="0"/>
              <a:t>설계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목적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DBMS</a:t>
            </a:r>
            <a:r>
              <a:rPr lang="ko-KR" altLang="en-US" dirty="0"/>
              <a:t>에 독립적인 개념적 </a:t>
            </a:r>
            <a:r>
              <a:rPr lang="ko-KR" altLang="en-US" dirty="0" smtClean="0"/>
              <a:t>스키</a:t>
            </a:r>
            <a:r>
              <a:rPr lang="ko-KR" altLang="en-US" dirty="0"/>
              <a:t>마</a:t>
            </a:r>
            <a:r>
              <a:rPr lang="ko-KR" altLang="en-US" dirty="0" smtClean="0"/>
              <a:t> </a:t>
            </a:r>
            <a:r>
              <a:rPr lang="ko-KR" altLang="en-US" dirty="0"/>
              <a:t>설계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요구 사항 분석 결과물을 개념적 데이터 모델을 이용해 개념적 구조로 표현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70C0"/>
                </a:solidFill>
                <a:sym typeface="Wingdings"/>
              </a:rPr>
              <a:t></a:t>
            </a:r>
            <a:r>
              <a:rPr lang="ko-KR" altLang="en-US" dirty="0" smtClean="0">
                <a:sym typeface="Wingdings"/>
              </a:rPr>
              <a:t> </a:t>
            </a:r>
            <a:r>
              <a:rPr lang="ko-KR" altLang="en-US" dirty="0" smtClean="0"/>
              <a:t>개념적 모델링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일반적으로 </a:t>
            </a:r>
            <a:r>
              <a:rPr lang="en-US" altLang="ko-KR" dirty="0" smtClean="0"/>
              <a:t>E-R </a:t>
            </a:r>
            <a:r>
              <a:rPr lang="ko-KR" altLang="en-US" dirty="0" smtClean="0"/>
              <a:t>모델을 많이 이용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결과물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개념적 스키마</a:t>
            </a:r>
            <a:r>
              <a:rPr lang="en-US" altLang="ko-KR" dirty="0"/>
              <a:t> </a:t>
            </a:r>
            <a:r>
              <a:rPr lang="en-US" altLang="ko-KR" dirty="0" smtClean="0"/>
              <a:t>: E-R </a:t>
            </a:r>
            <a:r>
              <a:rPr lang="ko-KR" altLang="en-US" dirty="0" smtClean="0"/>
              <a:t>다이어그램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주요 작업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요구 사항 분석 결과를 기반으로 중요한 개체를 추출하고 개체 간의 관계를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결정하여 </a:t>
            </a:r>
            <a:r>
              <a:rPr lang="en-US" altLang="ko-KR" dirty="0" smtClean="0"/>
              <a:t>E-R </a:t>
            </a:r>
            <a:r>
              <a:rPr lang="ko-KR" altLang="en-US" dirty="0" smtClean="0"/>
              <a:t>다이어그램으로 표현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3503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설계 </a:t>
            </a:r>
            <a:r>
              <a:rPr lang="en-US" altLang="ko-KR" dirty="0"/>
              <a:t>2 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개념적 설계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작업 과정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 smtClean="0">
                <a:solidFill>
                  <a:srgbClr val="FF33CC"/>
                </a:solidFill>
              </a:rPr>
              <a:t>STEP 1) </a:t>
            </a:r>
            <a:r>
              <a:rPr lang="ko-KR" altLang="en-US" dirty="0" smtClean="0"/>
              <a:t>개체 추출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개체의 주요 속성과 키 속성 선별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 smtClean="0">
                <a:solidFill>
                  <a:srgbClr val="FF33CC"/>
                </a:solidFill>
              </a:rPr>
              <a:t>STEP 2)</a:t>
            </a:r>
            <a:r>
              <a:rPr lang="en-US" altLang="ko-KR" dirty="0" smtClean="0">
                <a:solidFill>
                  <a:srgbClr val="FF00FF"/>
                </a:solidFill>
              </a:rPr>
              <a:t> </a:t>
            </a:r>
            <a:r>
              <a:rPr lang="ko-KR" altLang="en-US" dirty="0" smtClean="0"/>
              <a:t>개체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간의 관계 결정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 smtClean="0">
                <a:solidFill>
                  <a:srgbClr val="FF00FF"/>
                </a:solidFill>
              </a:rPr>
              <a:t>STEP 3)</a:t>
            </a:r>
            <a:r>
              <a:rPr lang="en-US" altLang="ko-KR" dirty="0" smtClean="0"/>
              <a:t> E-R </a:t>
            </a:r>
            <a:r>
              <a:rPr lang="ko-KR" altLang="en-US" dirty="0" smtClean="0"/>
              <a:t>다이어그램으로 표현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4059070"/>
            <a:ext cx="7710858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1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개체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저장할 만한 가치가 있는 중요 데이터를 가진 사람이나 사물 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병원 데이터베이스 개발에 필요한 개체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병원 운영에 필요한 사람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간호사 등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병원 운영에 필요한 사물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병실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수술실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의료 장비 등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개체 추출 방법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요구 사항 문장에서 업무와 관련이 깊은 의미 있는 </a:t>
            </a:r>
            <a:r>
              <a:rPr lang="ko-KR" altLang="en-US" b="1" dirty="0" smtClean="0">
                <a:solidFill>
                  <a:srgbClr val="FF0000"/>
                </a:solidFill>
              </a:rPr>
              <a:t>명사</a:t>
            </a:r>
            <a:r>
              <a:rPr lang="ko-KR" altLang="en-US" dirty="0" smtClean="0"/>
              <a:t>를 찾아라</a:t>
            </a:r>
            <a:r>
              <a:rPr lang="en-US" altLang="ko-KR" dirty="0" smtClean="0"/>
              <a:t>!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업무와 관련이 적은 일반적이고 광범위한 의미의 명사는 제외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의미가 같은 명사가 여러 개일 경우는 대표 명사 하나만 선택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찾아낸 명사를 개체와 속성으로 분류하라</a:t>
            </a:r>
            <a:r>
              <a:rPr lang="en-US" altLang="ko-KR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1001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06515" y="1125655"/>
            <a:ext cx="8910040" cy="5543705"/>
          </a:xfrm>
        </p:spPr>
        <p:txBody>
          <a:bodyPr/>
          <a:lstStyle/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 예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8</a:t>
            </a:r>
            <a:r>
              <a:rPr lang="ko-KR" altLang="en-US" dirty="0"/>
              <a:t>페이지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8-4]</a:t>
            </a:r>
            <a:r>
              <a:rPr lang="ko-KR" altLang="en-US" dirty="0"/>
              <a:t>의 요구 사항 명세서에서 개체와 속성을 추출하는 과정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05" y="2145246"/>
            <a:ext cx="8794890" cy="1913824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296525" y="4554125"/>
            <a:ext cx="8640961" cy="1800200"/>
          </a:xfrm>
          <a:prstGeom prst="wedgeRoundRectCallout">
            <a:avLst>
              <a:gd name="adj1" fmla="val -23296"/>
              <a:gd name="adj2" fmla="val -7112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“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한빛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마트</a:t>
            </a:r>
            <a:r>
              <a:rPr lang="en-US" altLang="ko-KR" sz="1600" dirty="0" smtClean="0">
                <a:solidFill>
                  <a:schemeClr val="tx1"/>
                </a:solidFill>
              </a:rPr>
              <a:t>”</a:t>
            </a:r>
            <a:r>
              <a:rPr lang="ko-KR" altLang="en-US" sz="1600" dirty="0" smtClean="0">
                <a:solidFill>
                  <a:schemeClr val="tx1"/>
                </a:solidFill>
              </a:rPr>
              <a:t>는 일반적이고 광범위한 의미의 명사이므로 제외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“</a:t>
            </a:r>
            <a:r>
              <a:rPr lang="ko-KR" altLang="en-US" sz="1600" dirty="0" smtClean="0">
                <a:solidFill>
                  <a:schemeClr val="tx1"/>
                </a:solidFill>
              </a:rPr>
              <a:t>회원아이디</a:t>
            </a:r>
            <a:r>
              <a:rPr lang="en-US" altLang="ko-KR" sz="1600" dirty="0" smtClean="0">
                <a:solidFill>
                  <a:schemeClr val="tx1"/>
                </a:solidFill>
              </a:rPr>
              <a:t>”, “</a:t>
            </a:r>
            <a:r>
              <a:rPr lang="ko-KR" altLang="en-US" sz="1600" dirty="0" smtClean="0">
                <a:solidFill>
                  <a:schemeClr val="tx1"/>
                </a:solidFill>
              </a:rPr>
              <a:t>비밀번호</a:t>
            </a:r>
            <a:r>
              <a:rPr lang="en-US" altLang="ko-KR" sz="1600" dirty="0" smtClean="0">
                <a:solidFill>
                  <a:schemeClr val="tx1"/>
                </a:solidFill>
              </a:rPr>
              <a:t>”, “</a:t>
            </a:r>
            <a:r>
              <a:rPr lang="ko-KR" altLang="en-US" sz="1600" dirty="0" smtClean="0">
                <a:solidFill>
                  <a:schemeClr val="tx1"/>
                </a:solidFill>
              </a:rPr>
              <a:t>이름</a:t>
            </a:r>
            <a:r>
              <a:rPr lang="en-US" altLang="ko-KR" sz="1600" dirty="0" smtClean="0">
                <a:solidFill>
                  <a:schemeClr val="tx1"/>
                </a:solidFill>
              </a:rPr>
              <a:t>”, “</a:t>
            </a:r>
            <a:r>
              <a:rPr lang="ko-KR" altLang="en-US" sz="1600" dirty="0" smtClean="0">
                <a:solidFill>
                  <a:schemeClr val="tx1"/>
                </a:solidFill>
              </a:rPr>
              <a:t>나이</a:t>
            </a:r>
            <a:r>
              <a:rPr lang="en-US" altLang="ko-KR" sz="1600" dirty="0" smtClean="0">
                <a:solidFill>
                  <a:schemeClr val="tx1"/>
                </a:solidFill>
              </a:rPr>
              <a:t>”, “</a:t>
            </a:r>
            <a:r>
              <a:rPr lang="ko-KR" altLang="en-US" sz="1600" dirty="0" smtClean="0">
                <a:solidFill>
                  <a:schemeClr val="tx1"/>
                </a:solidFill>
              </a:rPr>
              <a:t>직업</a:t>
            </a:r>
            <a:r>
              <a:rPr lang="en-US" altLang="ko-KR" sz="1600" dirty="0" smtClean="0">
                <a:solidFill>
                  <a:schemeClr val="tx1"/>
                </a:solidFill>
              </a:rPr>
              <a:t>”, “</a:t>
            </a:r>
            <a:r>
              <a:rPr lang="ko-KR" altLang="en-US" sz="1600" dirty="0" smtClean="0">
                <a:solidFill>
                  <a:schemeClr val="tx1"/>
                </a:solidFill>
              </a:rPr>
              <a:t>등급</a:t>
            </a:r>
            <a:r>
              <a:rPr lang="en-US" altLang="ko-KR" sz="1600" dirty="0" smtClean="0">
                <a:solidFill>
                  <a:schemeClr val="tx1"/>
                </a:solidFill>
              </a:rPr>
              <a:t>”, “</a:t>
            </a:r>
            <a:r>
              <a:rPr lang="ko-KR" altLang="en-US" sz="1600" dirty="0" smtClean="0">
                <a:solidFill>
                  <a:schemeClr val="tx1"/>
                </a:solidFill>
              </a:rPr>
              <a:t>적립금</a:t>
            </a:r>
            <a:r>
              <a:rPr lang="en-US" altLang="ko-KR" sz="1600" dirty="0" smtClean="0">
                <a:solidFill>
                  <a:schemeClr val="tx1"/>
                </a:solidFill>
              </a:rPr>
              <a:t>”</a:t>
            </a:r>
            <a:r>
              <a:rPr lang="ko-KR" altLang="en-US" sz="1600" dirty="0" smtClean="0">
                <a:solidFill>
                  <a:schemeClr val="tx1"/>
                </a:solidFill>
              </a:rPr>
              <a:t>은 회원의 속성으로 분류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“</a:t>
            </a:r>
            <a:r>
              <a:rPr lang="ko-KR" altLang="en-US" sz="1600" dirty="0" smtClean="0">
                <a:solidFill>
                  <a:schemeClr val="tx1"/>
                </a:solidFill>
              </a:rPr>
              <a:t>회원아이디</a:t>
            </a:r>
            <a:r>
              <a:rPr lang="en-US" altLang="ko-KR" sz="1600" dirty="0" smtClean="0">
                <a:solidFill>
                  <a:schemeClr val="tx1"/>
                </a:solidFill>
              </a:rPr>
              <a:t>”</a:t>
            </a:r>
            <a:r>
              <a:rPr lang="ko-KR" altLang="en-US" sz="1600" dirty="0" smtClean="0">
                <a:solidFill>
                  <a:schemeClr val="tx1"/>
                </a:solidFill>
              </a:rPr>
              <a:t>는 키 속성으로 분류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48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06515" y="1140544"/>
            <a:ext cx="8910040" cy="554370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 예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8</a:t>
            </a:r>
            <a:r>
              <a:rPr lang="ko-KR" altLang="en-US" dirty="0"/>
              <a:t>페이지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8-4]</a:t>
            </a:r>
            <a:r>
              <a:rPr lang="ko-KR" altLang="en-US" dirty="0"/>
              <a:t>의 요구 사항 명세서에서 개체와 속성을 추출하는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5">
              <a:lnSpc>
                <a:spcPct val="150000"/>
              </a:lnSpc>
            </a:pPr>
            <a:endParaRPr lang="en-US" altLang="ko-KR" sz="1600" dirty="0" smtClean="0"/>
          </a:p>
          <a:p>
            <a:pPr marL="357187" lvl="1" indent="0">
              <a:lnSpc>
                <a:spcPct val="150000"/>
              </a:lnSpc>
              <a:buNone/>
            </a:pPr>
            <a:r>
              <a:rPr lang="en-US" altLang="ko-KR" b="1" dirty="0" smtClean="0">
                <a:solidFill>
                  <a:srgbClr val="E46E68"/>
                </a:solidFill>
              </a:rPr>
              <a:t>[</a:t>
            </a:r>
            <a:r>
              <a:rPr lang="ko-KR" altLang="en-US" b="1" dirty="0" smtClean="0">
                <a:solidFill>
                  <a:srgbClr val="E46E68"/>
                </a:solidFill>
              </a:rPr>
              <a:t>추출 결과</a:t>
            </a:r>
            <a:r>
              <a:rPr lang="en-US" altLang="ko-KR" b="1" dirty="0" smtClean="0">
                <a:solidFill>
                  <a:srgbClr val="E46E68"/>
                </a:solidFill>
              </a:rPr>
              <a:t>]</a:t>
            </a:r>
            <a:endParaRPr lang="en-US" altLang="ko-KR" b="1" dirty="0">
              <a:solidFill>
                <a:srgbClr val="E46E68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</a:rPr>
              <a:t>개체 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ko-KR" altLang="en-US" dirty="0">
                <a:solidFill>
                  <a:prstClr val="black"/>
                </a:solidFill>
              </a:rPr>
              <a:t>회원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</a:rPr>
              <a:t>“</a:t>
            </a:r>
            <a:r>
              <a:rPr lang="ko-KR" altLang="en-US" dirty="0">
                <a:solidFill>
                  <a:prstClr val="black"/>
                </a:solidFill>
              </a:rPr>
              <a:t>회원</a:t>
            </a:r>
            <a:r>
              <a:rPr lang="en-US" altLang="ko-KR" dirty="0">
                <a:solidFill>
                  <a:prstClr val="black"/>
                </a:solidFill>
              </a:rPr>
              <a:t>” </a:t>
            </a:r>
            <a:r>
              <a:rPr lang="ko-KR" altLang="en-US" dirty="0">
                <a:solidFill>
                  <a:prstClr val="black"/>
                </a:solidFill>
              </a:rPr>
              <a:t>개체의 속성 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ko-KR" altLang="en-US" dirty="0">
                <a:solidFill>
                  <a:prstClr val="black"/>
                </a:solidFill>
              </a:rPr>
              <a:t>회원아이디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비밀번호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이름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나이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직업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등급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적립금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</a:rPr>
              <a:t>“</a:t>
            </a:r>
            <a:r>
              <a:rPr lang="ko-KR" altLang="en-US" dirty="0">
                <a:solidFill>
                  <a:prstClr val="black"/>
                </a:solidFill>
              </a:rPr>
              <a:t>회원</a:t>
            </a:r>
            <a:r>
              <a:rPr lang="en-US" altLang="ko-KR" dirty="0">
                <a:solidFill>
                  <a:prstClr val="black"/>
                </a:solidFill>
              </a:rPr>
              <a:t>” </a:t>
            </a:r>
            <a:r>
              <a:rPr lang="ko-KR" altLang="en-US" dirty="0">
                <a:solidFill>
                  <a:prstClr val="black"/>
                </a:solidFill>
              </a:rPr>
              <a:t>개체의 키 속성 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ko-KR" altLang="en-US" dirty="0">
                <a:solidFill>
                  <a:prstClr val="black"/>
                </a:solidFill>
              </a:rPr>
              <a:t>회원아이디</a:t>
            </a:r>
            <a:endParaRPr lang="en-US" altLang="ko-KR" dirty="0" smtClean="0"/>
          </a:p>
          <a:p>
            <a:pPr marL="357187" lvl="1" indent="0">
              <a:lnSpc>
                <a:spcPct val="150000"/>
              </a:lnSpc>
              <a:buNone/>
            </a:pP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60" y="2224418"/>
            <a:ext cx="8578695" cy="183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0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06515" y="1140544"/>
            <a:ext cx="8910040" cy="554370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 예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8</a:t>
            </a:r>
            <a:r>
              <a:rPr lang="ko-KR" altLang="en-US" dirty="0"/>
              <a:t>페이지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8-4]</a:t>
            </a:r>
            <a:r>
              <a:rPr lang="ko-KR" altLang="en-US" dirty="0"/>
              <a:t>의 요구 사항 명세서에서 개체와 속성을 추출하는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8">
              <a:lnSpc>
                <a:spcPct val="150000"/>
              </a:lnSpc>
            </a:pPr>
            <a:endParaRPr lang="en-US" altLang="ko-KR" sz="1400" dirty="0" smtClean="0"/>
          </a:p>
          <a:p>
            <a:pPr marL="357187" lvl="1" indent="0">
              <a:lnSpc>
                <a:spcPct val="150000"/>
              </a:lnSpc>
              <a:buNone/>
            </a:pPr>
            <a:r>
              <a:rPr lang="en-US" altLang="ko-KR" b="1" dirty="0" smtClean="0">
                <a:solidFill>
                  <a:srgbClr val="E46E68"/>
                </a:solidFill>
              </a:rPr>
              <a:t>[</a:t>
            </a:r>
            <a:r>
              <a:rPr lang="ko-KR" altLang="en-US" b="1" dirty="0" smtClean="0">
                <a:solidFill>
                  <a:srgbClr val="E46E68"/>
                </a:solidFill>
              </a:rPr>
              <a:t>추출 결과</a:t>
            </a:r>
            <a:r>
              <a:rPr lang="en-US" altLang="ko-KR" b="1" dirty="0" smtClean="0">
                <a:solidFill>
                  <a:srgbClr val="E46E68"/>
                </a:solidFill>
              </a:rPr>
              <a:t>]</a:t>
            </a:r>
            <a:endParaRPr lang="en-US" altLang="ko-KR" b="1" dirty="0">
              <a:solidFill>
                <a:srgbClr val="E46E68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dirty="0"/>
              <a:t>개체 </a:t>
            </a:r>
            <a:r>
              <a:rPr lang="en-US" altLang="ko-KR" dirty="0"/>
              <a:t>: </a:t>
            </a:r>
            <a:r>
              <a:rPr lang="ko-KR" altLang="en-US" dirty="0"/>
              <a:t>회원</a:t>
            </a:r>
            <a:r>
              <a:rPr lang="en-US" altLang="ko-KR" dirty="0"/>
              <a:t>, </a:t>
            </a:r>
            <a:r>
              <a:rPr lang="ko-KR" altLang="en-US" dirty="0"/>
              <a:t>상품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속성 </a:t>
            </a:r>
            <a:r>
              <a:rPr lang="en-US" altLang="ko-KR" dirty="0"/>
              <a:t>: </a:t>
            </a:r>
            <a:r>
              <a:rPr lang="ko-KR" altLang="en-US" dirty="0"/>
              <a:t>주문번호</a:t>
            </a:r>
            <a:r>
              <a:rPr lang="en-US" altLang="ko-KR" dirty="0"/>
              <a:t>, </a:t>
            </a:r>
            <a:r>
              <a:rPr lang="ko-KR" altLang="en-US" dirty="0"/>
              <a:t>주문수량</a:t>
            </a:r>
            <a:r>
              <a:rPr lang="en-US" altLang="ko-KR" dirty="0"/>
              <a:t>, </a:t>
            </a:r>
            <a:r>
              <a:rPr lang="ko-KR" altLang="en-US" dirty="0" err="1"/>
              <a:t>배송지</a:t>
            </a:r>
            <a:r>
              <a:rPr lang="en-US" altLang="ko-KR" dirty="0"/>
              <a:t>, </a:t>
            </a:r>
            <a:r>
              <a:rPr lang="ko-KR" altLang="en-US" dirty="0" err="1" smtClean="0"/>
              <a:t>주문일자</a:t>
            </a:r>
            <a:endParaRPr lang="en-US" altLang="ko-KR" dirty="0">
              <a:solidFill>
                <a:prstClr val="black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회원이 </a:t>
            </a:r>
            <a:r>
              <a:rPr lang="ko-KR" altLang="en-US" dirty="0"/>
              <a:t>상품을 주문을 해야 생기는 중요한 정보이기 때문에 회원이나 상품 개체의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	</a:t>
            </a:r>
            <a:r>
              <a:rPr lang="ko-KR" altLang="en-US" dirty="0" smtClean="0"/>
              <a:t>속성으로 </a:t>
            </a:r>
            <a:r>
              <a:rPr lang="ko-KR" altLang="en-US" dirty="0"/>
              <a:t>보기는 어렵고 이후 추출할 특정 관계의 속성일 가능성이 높음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marL="357187" lvl="1" indent="0">
              <a:lnSpc>
                <a:spcPct val="150000"/>
              </a:lnSpc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0" y="2303875"/>
            <a:ext cx="8755590" cy="12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8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06515" y="1140544"/>
            <a:ext cx="8955045" cy="554370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 예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8</a:t>
            </a:r>
            <a:r>
              <a:rPr lang="ko-KR" altLang="en-US" dirty="0"/>
              <a:t>페이지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8-4]</a:t>
            </a:r>
            <a:r>
              <a:rPr lang="ko-KR" altLang="en-US" dirty="0"/>
              <a:t>의 요구 사항 명세서에서 개체와 속성을 추출하는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marL="357187" lvl="1" indent="0">
              <a:lnSpc>
                <a:spcPct val="150000"/>
              </a:lnSpc>
              <a:buNone/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078120"/>
            <a:ext cx="7529238" cy="477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 예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8</a:t>
            </a:r>
            <a:r>
              <a:rPr lang="ko-KR" altLang="en-US" dirty="0"/>
              <a:t>페이지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8-4]</a:t>
            </a:r>
            <a:r>
              <a:rPr lang="ko-KR" altLang="en-US" dirty="0"/>
              <a:t>의 요구 사항 명세서에서 개체와 속성을 </a:t>
            </a:r>
            <a:r>
              <a:rPr lang="ko-KR" altLang="en-US" dirty="0" smtClean="0"/>
              <a:t>추출한 결</a:t>
            </a:r>
            <a:r>
              <a:rPr lang="ko-KR" altLang="en-US" dirty="0"/>
              <a:t>과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marL="357187" lvl="1" indent="0">
              <a:lnSpc>
                <a:spcPct val="150000"/>
              </a:lnSpc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2231165"/>
            <a:ext cx="6705745" cy="286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2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 예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8</a:t>
            </a:r>
            <a:r>
              <a:rPr lang="ko-KR" altLang="en-US" dirty="0"/>
              <a:t>페이지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8-4]</a:t>
            </a:r>
            <a:r>
              <a:rPr lang="ko-KR" altLang="en-US" dirty="0"/>
              <a:t>의 요구 사항 명세서에서 개체와 속성을 </a:t>
            </a:r>
            <a:r>
              <a:rPr lang="ko-KR" altLang="en-US" dirty="0" smtClean="0"/>
              <a:t>추출한 결</a:t>
            </a:r>
            <a:r>
              <a:rPr lang="ko-KR" altLang="en-US" dirty="0"/>
              <a:t>과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marL="357187" lvl="1" indent="0">
              <a:lnSpc>
                <a:spcPct val="150000"/>
              </a:lnSpc>
              <a:buNone/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2123855"/>
            <a:ext cx="8000572" cy="21602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464115"/>
            <a:ext cx="4732344" cy="222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 예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8</a:t>
            </a:r>
            <a:r>
              <a:rPr lang="ko-KR" altLang="en-US" dirty="0"/>
              <a:t>페이지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8-4]</a:t>
            </a:r>
            <a:r>
              <a:rPr lang="ko-KR" altLang="en-US" dirty="0"/>
              <a:t>의 요구 사항 명세서에서 개체와 속성을 </a:t>
            </a:r>
            <a:r>
              <a:rPr lang="ko-KR" altLang="en-US" dirty="0" smtClean="0"/>
              <a:t>추출한 결과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5" y="2528900"/>
            <a:ext cx="4551399" cy="20829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2528900"/>
            <a:ext cx="4365486" cy="208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4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61582" y="1538790"/>
            <a:ext cx="4491935" cy="43704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데이터베이스 설</a:t>
            </a:r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계</a:t>
            </a:r>
            <a:endParaRPr lang="en-US" altLang="ko-KR" sz="4000" b="1" dirty="0">
              <a:ln w="12700">
                <a:solidFill>
                  <a:srgbClr val="993366"/>
                </a:solidFill>
                <a:prstDash val="solid"/>
              </a:ln>
              <a:solidFill>
                <a:srgbClr val="993366"/>
              </a:solidFill>
            </a:endParaRPr>
          </a:p>
          <a:p>
            <a:pPr algn="ctr"/>
            <a:endParaRPr lang="en-US" altLang="ko-KR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268288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</a:pPr>
            <a:r>
              <a:rPr lang="en-US" altLang="ko-KR" sz="2000" b="1" dirty="0" smtClean="0">
                <a:solidFill>
                  <a:srgbClr val="056A9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01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데이터베이스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설계 단계</a:t>
            </a:r>
          </a:p>
          <a:p>
            <a:pPr marL="268288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</a:pPr>
            <a:r>
              <a:rPr lang="en-US" altLang="ko-KR" sz="2000" b="1" dirty="0" smtClean="0">
                <a:solidFill>
                  <a:srgbClr val="056A9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02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요구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사항 분석</a:t>
            </a:r>
          </a:p>
          <a:p>
            <a:pPr marL="268288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</a:pPr>
            <a:r>
              <a:rPr lang="en-US" altLang="ko-KR" sz="2000" b="1" dirty="0" smtClean="0">
                <a:solidFill>
                  <a:srgbClr val="056A9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03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개념적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설계</a:t>
            </a:r>
          </a:p>
          <a:p>
            <a:pPr marL="268288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</a:pPr>
            <a:r>
              <a:rPr lang="en-US" altLang="ko-KR" sz="2000" b="1" dirty="0" smtClean="0">
                <a:solidFill>
                  <a:srgbClr val="056A9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04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논리적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설계</a:t>
            </a:r>
          </a:p>
          <a:p>
            <a:pPr marL="268288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</a:pPr>
            <a:r>
              <a:rPr lang="en-US" altLang="ko-KR" sz="2000" b="1" dirty="0" smtClean="0">
                <a:solidFill>
                  <a:srgbClr val="056A9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05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물리적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설계와 구현</a:t>
            </a:r>
          </a:p>
        </p:txBody>
      </p:sp>
    </p:spTree>
    <p:extLst>
      <p:ext uri="{BB962C8B-B14F-4D97-AF65-F5344CB8AC3E}">
        <p14:creationId xmlns:p14="http://schemas.microsoft.com/office/powerpoint/2010/main" val="6454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</a:t>
            </a:r>
            <a:r>
              <a:rPr lang="en-US" altLang="ko-KR" dirty="0"/>
              <a:t>2</a:t>
            </a:r>
            <a:r>
              <a:rPr lang="en-US" altLang="ko-KR" dirty="0" smtClean="0"/>
              <a:t>) </a:t>
            </a:r>
            <a:r>
              <a:rPr lang="ko-KR" altLang="en-US" dirty="0" smtClean="0"/>
              <a:t>관계 추출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관</a:t>
            </a:r>
            <a:r>
              <a:rPr lang="ko-KR" altLang="en-US" dirty="0"/>
              <a:t>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개체 간의 의미 있는 연관성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관계 추출 방법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요구 사항 문장에서 개체 간의 연관성을 의미 있게 표현한 </a:t>
            </a:r>
            <a:r>
              <a:rPr lang="ko-KR" altLang="en-US" b="1" dirty="0" smtClean="0">
                <a:solidFill>
                  <a:srgbClr val="FF0000"/>
                </a:solidFill>
              </a:rPr>
              <a:t>동사</a:t>
            </a:r>
            <a:r>
              <a:rPr lang="ko-KR" altLang="en-US" dirty="0" smtClean="0"/>
              <a:t>를 찾아라</a:t>
            </a:r>
            <a:r>
              <a:rPr lang="en-US" altLang="ko-KR" dirty="0" smtClean="0"/>
              <a:t>!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의미가 같은 동사가 여러 개일 경우는 대표 동사 하나만 선택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찾아낸 관계에 대해 </a:t>
            </a:r>
            <a:r>
              <a:rPr lang="ko-KR" altLang="en-US" dirty="0" err="1" smtClean="0"/>
              <a:t>매핑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카디널리티와</a:t>
            </a:r>
            <a:r>
              <a:rPr lang="ko-KR" altLang="en-US" dirty="0" smtClean="0"/>
              <a:t> 참여 특성을 결정하라</a:t>
            </a:r>
            <a:r>
              <a:rPr lang="en-US" altLang="ko-KR" dirty="0" smtClean="0"/>
              <a:t>!</a:t>
            </a:r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매핑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카디널리티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일대일</a:t>
            </a:r>
            <a:r>
              <a:rPr lang="en-US" altLang="ko-KR" dirty="0" smtClean="0"/>
              <a:t>(1:1), </a:t>
            </a:r>
            <a:r>
              <a:rPr lang="ko-KR" altLang="en-US" dirty="0" smtClean="0"/>
              <a:t>일대다</a:t>
            </a:r>
            <a:r>
              <a:rPr lang="en-US" altLang="ko-KR" dirty="0" smtClean="0"/>
              <a:t>(1:n), </a:t>
            </a:r>
            <a:r>
              <a:rPr lang="ko-KR" altLang="en-US" dirty="0" err="1" smtClean="0"/>
              <a:t>다대다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n:m</a:t>
            </a:r>
            <a:r>
              <a:rPr lang="en-US" altLang="ko-KR" dirty="0" smtClean="0"/>
              <a:t>)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참여 특성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필수적 참여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선택적 참여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312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</a:t>
            </a:r>
            <a:r>
              <a:rPr lang="en-US" altLang="ko-KR" dirty="0"/>
              <a:t>2</a:t>
            </a:r>
            <a:r>
              <a:rPr lang="en-US" altLang="ko-KR" dirty="0" smtClean="0"/>
              <a:t>) </a:t>
            </a:r>
            <a:r>
              <a:rPr lang="ko-KR" altLang="en-US" dirty="0" smtClean="0"/>
              <a:t>관계 추출 예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8</a:t>
            </a:r>
            <a:r>
              <a:rPr lang="ko-KR" altLang="en-US" dirty="0"/>
              <a:t>페이지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8-4]</a:t>
            </a:r>
            <a:r>
              <a:rPr lang="ko-KR" altLang="en-US" dirty="0"/>
              <a:t>의 요구 사항 명세서에서 관계를 추출하는 과정 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86" y="2258870"/>
            <a:ext cx="8642181" cy="1890210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296525" y="4644135"/>
            <a:ext cx="8640961" cy="1800200"/>
          </a:xfrm>
          <a:prstGeom prst="wedgeRoundRectCallout">
            <a:avLst>
              <a:gd name="adj1" fmla="val -24931"/>
              <a:gd name="adj2" fmla="val -67435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“</a:t>
            </a:r>
            <a:r>
              <a:rPr lang="ko-KR" altLang="en-US" sz="1600" dirty="0" smtClean="0">
                <a:solidFill>
                  <a:schemeClr val="tx1"/>
                </a:solidFill>
              </a:rPr>
              <a:t>입력해야 한다</a:t>
            </a:r>
            <a:r>
              <a:rPr lang="en-US" altLang="ko-KR" sz="1600" dirty="0" smtClean="0">
                <a:solidFill>
                  <a:schemeClr val="tx1"/>
                </a:solidFill>
              </a:rPr>
              <a:t>”</a:t>
            </a:r>
            <a:r>
              <a:rPr lang="ko-KR" altLang="en-US" sz="1600" dirty="0" smtClean="0">
                <a:solidFill>
                  <a:schemeClr val="tx1"/>
                </a:solidFill>
              </a:rPr>
              <a:t>는 개체와 개체의 관계를 표현하는 동사로 볼 수 없으므로 제외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</a:rPr>
              <a:t>“</a:t>
            </a:r>
            <a:r>
              <a:rPr lang="ko-KR" altLang="en-US" sz="1600" dirty="0" smtClean="0">
                <a:solidFill>
                  <a:schemeClr val="tx1"/>
                </a:solidFill>
              </a:rPr>
              <a:t>부여된다</a:t>
            </a:r>
            <a:r>
              <a:rPr lang="en-US" altLang="ko-KR" sz="1600" dirty="0">
                <a:solidFill>
                  <a:schemeClr val="tx1"/>
                </a:solidFill>
              </a:rPr>
              <a:t>”</a:t>
            </a:r>
            <a:r>
              <a:rPr lang="ko-KR" altLang="en-US" sz="1600" dirty="0">
                <a:solidFill>
                  <a:schemeClr val="tx1"/>
                </a:solidFill>
              </a:rPr>
              <a:t>는 개체와 개체의 관계를 표현하는 동사로 볼 수 없으므로 제외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</a:rPr>
              <a:t>“</a:t>
            </a:r>
            <a:r>
              <a:rPr lang="ko-KR" altLang="en-US" sz="1600" dirty="0" smtClean="0">
                <a:solidFill>
                  <a:schemeClr val="tx1"/>
                </a:solidFill>
              </a:rPr>
              <a:t>식별한</a:t>
            </a:r>
            <a:r>
              <a:rPr lang="ko-KR" altLang="en-US" sz="1600" dirty="0">
                <a:solidFill>
                  <a:schemeClr val="tx1"/>
                </a:solidFill>
              </a:rPr>
              <a:t>다</a:t>
            </a:r>
            <a:r>
              <a:rPr lang="en-US" altLang="ko-KR" sz="1600" dirty="0" smtClean="0">
                <a:solidFill>
                  <a:schemeClr val="tx1"/>
                </a:solidFill>
              </a:rPr>
              <a:t>”</a:t>
            </a:r>
            <a:r>
              <a:rPr lang="ko-KR" altLang="en-US" sz="1600" dirty="0">
                <a:solidFill>
                  <a:schemeClr val="tx1"/>
                </a:solidFill>
              </a:rPr>
              <a:t>는 개체와 개체의 관계를 표현하는 동사로 볼 수 없으므로 제외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92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</a:t>
            </a:r>
            <a:r>
              <a:rPr lang="en-US" altLang="ko-KR" dirty="0"/>
              <a:t>2</a:t>
            </a:r>
            <a:r>
              <a:rPr lang="en-US" altLang="ko-KR" dirty="0" smtClean="0"/>
              <a:t>) </a:t>
            </a:r>
            <a:r>
              <a:rPr lang="ko-KR" altLang="en-US" dirty="0" smtClean="0"/>
              <a:t>관계 추출 예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8</a:t>
            </a:r>
            <a:r>
              <a:rPr lang="ko-KR" altLang="en-US" dirty="0"/>
              <a:t>페이지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8-4]</a:t>
            </a:r>
            <a:r>
              <a:rPr lang="ko-KR" altLang="en-US" dirty="0"/>
              <a:t>의 요구 사항 명세서에서 관계를 추출하는 과정 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4">
              <a:lnSpc>
                <a:spcPct val="150000"/>
              </a:lnSpc>
            </a:pPr>
            <a:endParaRPr lang="en-US" altLang="ko-KR" sz="1100" dirty="0" smtClean="0"/>
          </a:p>
          <a:p>
            <a:pPr marL="357187" lvl="1" indent="0">
              <a:lnSpc>
                <a:spcPct val="150000"/>
              </a:lnSpc>
              <a:buNone/>
            </a:pPr>
            <a:r>
              <a:rPr lang="en-US" altLang="ko-KR" b="1" dirty="0" smtClean="0">
                <a:solidFill>
                  <a:srgbClr val="E46E68"/>
                </a:solidFill>
              </a:rPr>
              <a:t>[</a:t>
            </a:r>
            <a:r>
              <a:rPr lang="ko-KR" altLang="en-US" b="1" dirty="0" smtClean="0">
                <a:solidFill>
                  <a:srgbClr val="E46E68"/>
                </a:solidFill>
              </a:rPr>
              <a:t>추출 결과</a:t>
            </a:r>
            <a:r>
              <a:rPr lang="en-US" altLang="ko-KR" b="1" dirty="0" smtClean="0">
                <a:solidFill>
                  <a:srgbClr val="E46E68"/>
                </a:solidFill>
              </a:rPr>
              <a:t>]</a:t>
            </a:r>
            <a:endParaRPr lang="en-US" altLang="ko-KR" b="1" dirty="0">
              <a:solidFill>
                <a:srgbClr val="E46E68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dirty="0"/>
              <a:t>관계</a:t>
            </a:r>
            <a:r>
              <a:rPr lang="en-US" altLang="ko-KR" dirty="0"/>
              <a:t>: </a:t>
            </a:r>
            <a:r>
              <a:rPr lang="ko-KR" altLang="en-US" dirty="0" smtClean="0"/>
              <a:t>주문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“</a:t>
            </a:r>
            <a:r>
              <a:rPr lang="ko-KR" altLang="en-US" dirty="0"/>
              <a:t>회원</a:t>
            </a:r>
            <a:r>
              <a:rPr lang="en-US" altLang="ko-KR" dirty="0"/>
              <a:t>”</a:t>
            </a:r>
            <a:r>
              <a:rPr lang="ko-KR" altLang="en-US" dirty="0"/>
              <a:t> 개체와 </a:t>
            </a:r>
            <a:r>
              <a:rPr lang="en-US" altLang="ko-KR" dirty="0"/>
              <a:t>“</a:t>
            </a:r>
            <a:r>
              <a:rPr lang="ko-KR" altLang="en-US" dirty="0"/>
              <a:t>상품</a:t>
            </a:r>
            <a:r>
              <a:rPr lang="en-US" altLang="ko-KR" dirty="0"/>
              <a:t>” </a:t>
            </a:r>
            <a:r>
              <a:rPr lang="ko-KR" altLang="en-US" dirty="0"/>
              <a:t>개체가 맺는 관계</a:t>
            </a:r>
            <a:r>
              <a:rPr lang="en-US" altLang="ko-KR" dirty="0"/>
              <a:t>, </a:t>
            </a:r>
            <a:r>
              <a:rPr lang="ko-KR" altLang="en-US" dirty="0" err="1"/>
              <a:t>다대다</a:t>
            </a:r>
            <a:r>
              <a:rPr lang="en-US" altLang="ko-KR" dirty="0"/>
              <a:t>(</a:t>
            </a:r>
            <a:r>
              <a:rPr lang="en-US" altLang="ko-KR" dirty="0" err="1"/>
              <a:t>n:m</a:t>
            </a:r>
            <a:r>
              <a:rPr lang="en-US" altLang="ko-KR" dirty="0"/>
              <a:t>) </a:t>
            </a:r>
            <a:r>
              <a:rPr lang="ko-KR" altLang="en-US" dirty="0" smtClean="0"/>
              <a:t>관계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“</a:t>
            </a:r>
            <a:r>
              <a:rPr lang="ko-KR" altLang="en-US" dirty="0"/>
              <a:t>회원</a:t>
            </a:r>
            <a:r>
              <a:rPr lang="en-US" altLang="ko-KR" dirty="0"/>
              <a:t>”</a:t>
            </a:r>
            <a:r>
              <a:rPr lang="ko-KR" altLang="en-US" dirty="0"/>
              <a:t> 개체는 관계에 선택적으로 참여 </a:t>
            </a:r>
            <a:r>
              <a:rPr lang="en-US" altLang="ko-KR" dirty="0"/>
              <a:t>/ “</a:t>
            </a:r>
            <a:r>
              <a:rPr lang="ko-KR" altLang="en-US" dirty="0"/>
              <a:t>상품</a:t>
            </a:r>
            <a:r>
              <a:rPr lang="en-US" altLang="ko-KR" dirty="0"/>
              <a:t>” </a:t>
            </a:r>
            <a:r>
              <a:rPr lang="ko-KR" altLang="en-US" dirty="0"/>
              <a:t>개체는 관계에 선택적으로 참여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“</a:t>
            </a:r>
            <a:r>
              <a:rPr lang="ko-KR" altLang="en-US" dirty="0"/>
              <a:t>주문</a:t>
            </a:r>
            <a:r>
              <a:rPr lang="en-US" altLang="ko-KR" dirty="0"/>
              <a:t>” </a:t>
            </a:r>
            <a:r>
              <a:rPr lang="ko-KR" altLang="en-US" dirty="0"/>
              <a:t>관계의 속성 </a:t>
            </a:r>
            <a:r>
              <a:rPr lang="en-US" altLang="ko-KR" dirty="0"/>
              <a:t>: </a:t>
            </a:r>
            <a:r>
              <a:rPr lang="ko-KR" altLang="en-US" dirty="0"/>
              <a:t>주문번호</a:t>
            </a:r>
            <a:r>
              <a:rPr lang="en-US" altLang="ko-KR" dirty="0"/>
              <a:t>, </a:t>
            </a:r>
            <a:r>
              <a:rPr lang="ko-KR" altLang="en-US" dirty="0"/>
              <a:t>주문수량</a:t>
            </a:r>
            <a:r>
              <a:rPr lang="en-US" altLang="ko-KR" dirty="0"/>
              <a:t>, </a:t>
            </a:r>
            <a:r>
              <a:rPr lang="ko-KR" altLang="en-US" dirty="0" err="1"/>
              <a:t>배송지</a:t>
            </a:r>
            <a:r>
              <a:rPr lang="en-US" altLang="ko-KR" dirty="0"/>
              <a:t>, </a:t>
            </a:r>
            <a:r>
              <a:rPr lang="ko-KR" altLang="en-US" dirty="0"/>
              <a:t>주문일자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4" y="2168860"/>
            <a:ext cx="8690181" cy="160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6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</a:t>
            </a:r>
            <a:r>
              <a:rPr lang="en-US" altLang="ko-KR" dirty="0"/>
              <a:t>2</a:t>
            </a:r>
            <a:r>
              <a:rPr lang="en-US" altLang="ko-KR" dirty="0" smtClean="0"/>
              <a:t>) </a:t>
            </a:r>
            <a:r>
              <a:rPr lang="ko-KR" altLang="en-US" dirty="0" smtClean="0"/>
              <a:t>관계 추출 예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8</a:t>
            </a:r>
            <a:r>
              <a:rPr lang="ko-KR" altLang="en-US" dirty="0"/>
              <a:t>페이지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8-4]</a:t>
            </a:r>
            <a:r>
              <a:rPr lang="ko-KR" altLang="en-US" dirty="0"/>
              <a:t>의 요구 사항 명세서에서 관계를 추출하는 과정 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4">
              <a:lnSpc>
                <a:spcPct val="150000"/>
              </a:lnSpc>
            </a:pPr>
            <a:endParaRPr lang="en-US" altLang="ko-KR" sz="1050" dirty="0" smtClean="0"/>
          </a:p>
          <a:p>
            <a:pPr marL="357187" lvl="1" indent="0">
              <a:lnSpc>
                <a:spcPct val="150000"/>
              </a:lnSpc>
              <a:buNone/>
            </a:pPr>
            <a:r>
              <a:rPr lang="en-US" altLang="ko-KR" b="1" dirty="0" smtClean="0">
                <a:solidFill>
                  <a:srgbClr val="E46E68"/>
                </a:solidFill>
              </a:rPr>
              <a:t>[</a:t>
            </a:r>
            <a:r>
              <a:rPr lang="ko-KR" altLang="en-US" b="1" dirty="0" smtClean="0">
                <a:solidFill>
                  <a:srgbClr val="E46E68"/>
                </a:solidFill>
              </a:rPr>
              <a:t>추출 결과</a:t>
            </a:r>
            <a:r>
              <a:rPr lang="en-US" altLang="ko-KR" b="1" dirty="0" smtClean="0">
                <a:solidFill>
                  <a:srgbClr val="E46E68"/>
                </a:solidFill>
              </a:rPr>
              <a:t>]</a:t>
            </a:r>
            <a:endParaRPr lang="en-US" altLang="ko-KR" b="1" dirty="0">
              <a:solidFill>
                <a:srgbClr val="E46E68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dirty="0"/>
              <a:t>관계</a:t>
            </a:r>
            <a:r>
              <a:rPr lang="en-US" altLang="ko-KR" dirty="0"/>
              <a:t>: </a:t>
            </a:r>
            <a:r>
              <a:rPr lang="ko-KR" altLang="en-US" dirty="0" smtClean="0"/>
              <a:t>공급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“</a:t>
            </a:r>
            <a:r>
              <a:rPr lang="ko-KR" altLang="en-US" dirty="0"/>
              <a:t>상품</a:t>
            </a:r>
            <a:r>
              <a:rPr lang="en-US" altLang="ko-KR" dirty="0"/>
              <a:t>”</a:t>
            </a:r>
            <a:r>
              <a:rPr lang="ko-KR" altLang="en-US" dirty="0"/>
              <a:t> 개체와 </a:t>
            </a:r>
            <a:r>
              <a:rPr lang="en-US" altLang="ko-KR" dirty="0"/>
              <a:t>“</a:t>
            </a:r>
            <a:r>
              <a:rPr lang="ko-KR" altLang="en-US" dirty="0"/>
              <a:t>제조업체</a:t>
            </a:r>
            <a:r>
              <a:rPr lang="en-US" altLang="ko-KR" dirty="0"/>
              <a:t>” </a:t>
            </a:r>
            <a:r>
              <a:rPr lang="ko-KR" altLang="en-US" dirty="0"/>
              <a:t>개체가 맺는 관계</a:t>
            </a:r>
            <a:r>
              <a:rPr lang="en-US" altLang="ko-KR" dirty="0"/>
              <a:t>, </a:t>
            </a:r>
            <a:r>
              <a:rPr lang="ko-KR" altLang="en-US" dirty="0"/>
              <a:t>일대다</a:t>
            </a:r>
            <a:r>
              <a:rPr lang="en-US" altLang="ko-KR" dirty="0"/>
              <a:t>(1:n) </a:t>
            </a:r>
            <a:r>
              <a:rPr lang="ko-KR" altLang="en-US" dirty="0" smtClean="0"/>
              <a:t>관계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“</a:t>
            </a:r>
            <a:r>
              <a:rPr lang="ko-KR" altLang="en-US" dirty="0"/>
              <a:t>상품</a:t>
            </a:r>
            <a:r>
              <a:rPr lang="en-US" altLang="ko-KR" dirty="0"/>
              <a:t>”</a:t>
            </a:r>
            <a:r>
              <a:rPr lang="ko-KR" altLang="en-US" dirty="0"/>
              <a:t> 개체는 관계에 필수적으로 참여 </a:t>
            </a:r>
            <a:r>
              <a:rPr lang="en-US" altLang="ko-KR" dirty="0"/>
              <a:t>/ “</a:t>
            </a:r>
            <a:r>
              <a:rPr lang="ko-KR" altLang="en-US" dirty="0"/>
              <a:t>제조업체</a:t>
            </a:r>
            <a:r>
              <a:rPr lang="en-US" altLang="ko-KR" dirty="0"/>
              <a:t>” </a:t>
            </a:r>
            <a:r>
              <a:rPr lang="ko-KR" altLang="en-US" dirty="0"/>
              <a:t>개체는 관계에 선택적으로 참여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“</a:t>
            </a:r>
            <a:r>
              <a:rPr lang="ko-KR" altLang="en-US" dirty="0"/>
              <a:t>공급</a:t>
            </a:r>
            <a:r>
              <a:rPr lang="en-US" altLang="ko-KR" dirty="0"/>
              <a:t>” </a:t>
            </a:r>
            <a:r>
              <a:rPr lang="ko-KR" altLang="en-US" dirty="0"/>
              <a:t>관계의 속성 </a:t>
            </a:r>
            <a:r>
              <a:rPr lang="en-US" altLang="ko-KR" dirty="0"/>
              <a:t>: </a:t>
            </a:r>
            <a:r>
              <a:rPr lang="ko-KR" altLang="en-US" dirty="0"/>
              <a:t>공급일자</a:t>
            </a:r>
            <a:r>
              <a:rPr lang="en-US" altLang="ko-KR" dirty="0"/>
              <a:t>, </a:t>
            </a:r>
            <a:r>
              <a:rPr lang="ko-KR" altLang="en-US" dirty="0"/>
              <a:t>공급량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4" y="2258870"/>
            <a:ext cx="8532441" cy="15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4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</a:t>
            </a:r>
            <a:r>
              <a:rPr lang="en-US" altLang="ko-KR" dirty="0"/>
              <a:t>2</a:t>
            </a:r>
            <a:r>
              <a:rPr lang="en-US" altLang="ko-KR" dirty="0" smtClean="0"/>
              <a:t>) </a:t>
            </a:r>
            <a:r>
              <a:rPr lang="ko-KR" altLang="en-US" dirty="0" smtClean="0"/>
              <a:t>관계 추출 예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8</a:t>
            </a:r>
            <a:r>
              <a:rPr lang="ko-KR" altLang="en-US" dirty="0"/>
              <a:t>페이지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8-4]</a:t>
            </a:r>
            <a:r>
              <a:rPr lang="ko-KR" altLang="en-US" dirty="0"/>
              <a:t>의 요구 사항 명세서에서 관계를 추출하는 과정 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marL="357187" lvl="1" indent="0">
              <a:lnSpc>
                <a:spcPct val="150000"/>
              </a:lnSpc>
              <a:buNone/>
            </a:pPr>
            <a:r>
              <a:rPr lang="en-US" altLang="ko-KR" b="1" dirty="0" smtClean="0">
                <a:solidFill>
                  <a:srgbClr val="E46E68"/>
                </a:solidFill>
              </a:rPr>
              <a:t>[</a:t>
            </a:r>
            <a:r>
              <a:rPr lang="ko-KR" altLang="en-US" b="1" dirty="0" smtClean="0">
                <a:solidFill>
                  <a:srgbClr val="E46E68"/>
                </a:solidFill>
              </a:rPr>
              <a:t>추출 결과</a:t>
            </a:r>
            <a:r>
              <a:rPr lang="en-US" altLang="ko-KR" b="1" dirty="0" smtClean="0">
                <a:solidFill>
                  <a:srgbClr val="E46E68"/>
                </a:solidFill>
              </a:rPr>
              <a:t>]</a:t>
            </a:r>
            <a:endParaRPr lang="en-US" altLang="ko-KR" b="1" dirty="0">
              <a:solidFill>
                <a:srgbClr val="E46E68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dirty="0"/>
              <a:t>관계</a:t>
            </a:r>
            <a:r>
              <a:rPr lang="en-US" altLang="ko-KR" dirty="0"/>
              <a:t>: </a:t>
            </a:r>
            <a:r>
              <a:rPr lang="ko-KR" altLang="en-US" dirty="0" smtClean="0"/>
              <a:t>작성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“</a:t>
            </a:r>
            <a:r>
              <a:rPr lang="ko-KR" altLang="en-US" dirty="0"/>
              <a:t>회원</a:t>
            </a:r>
            <a:r>
              <a:rPr lang="en-US" altLang="ko-KR" dirty="0"/>
              <a:t>”</a:t>
            </a:r>
            <a:r>
              <a:rPr lang="ko-KR" altLang="en-US" dirty="0"/>
              <a:t> 개체와 </a:t>
            </a:r>
            <a:r>
              <a:rPr lang="en-US" altLang="ko-KR" dirty="0"/>
              <a:t>“</a:t>
            </a:r>
            <a:r>
              <a:rPr lang="ko-KR" altLang="en-US" dirty="0" err="1"/>
              <a:t>게시글</a:t>
            </a:r>
            <a:r>
              <a:rPr lang="en-US" altLang="ko-KR" dirty="0"/>
              <a:t>” </a:t>
            </a:r>
            <a:r>
              <a:rPr lang="ko-KR" altLang="en-US" dirty="0"/>
              <a:t>개체가 맺는 관계</a:t>
            </a:r>
            <a:r>
              <a:rPr lang="en-US" altLang="ko-KR" dirty="0"/>
              <a:t>, </a:t>
            </a:r>
            <a:r>
              <a:rPr lang="ko-KR" altLang="en-US" dirty="0"/>
              <a:t>일대다</a:t>
            </a:r>
            <a:r>
              <a:rPr lang="en-US" altLang="ko-KR" dirty="0"/>
              <a:t>(1:n) </a:t>
            </a:r>
            <a:r>
              <a:rPr lang="ko-KR" altLang="en-US" dirty="0" smtClean="0"/>
              <a:t>관계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“</a:t>
            </a:r>
            <a:r>
              <a:rPr lang="ko-KR" altLang="en-US" dirty="0"/>
              <a:t>회원</a:t>
            </a:r>
            <a:r>
              <a:rPr lang="en-US" altLang="ko-KR" dirty="0"/>
              <a:t>”</a:t>
            </a:r>
            <a:r>
              <a:rPr lang="ko-KR" altLang="en-US" dirty="0"/>
              <a:t> 개체는 관계에 선택적으로 참여 </a:t>
            </a:r>
            <a:r>
              <a:rPr lang="en-US" altLang="ko-KR" dirty="0"/>
              <a:t>/ “</a:t>
            </a:r>
            <a:r>
              <a:rPr lang="ko-KR" altLang="en-US" dirty="0" err="1"/>
              <a:t>게시글</a:t>
            </a:r>
            <a:r>
              <a:rPr lang="en-US" altLang="ko-KR" dirty="0"/>
              <a:t>” </a:t>
            </a:r>
            <a:r>
              <a:rPr lang="ko-KR" altLang="en-US" dirty="0"/>
              <a:t>개체는 관계에 필수적으로 참여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97" y="2227011"/>
            <a:ext cx="8685965" cy="12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5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</a:t>
            </a:r>
            <a:r>
              <a:rPr lang="en-US" altLang="ko-KR" dirty="0"/>
              <a:t>2</a:t>
            </a:r>
            <a:r>
              <a:rPr lang="en-US" altLang="ko-KR" dirty="0" smtClean="0"/>
              <a:t>) </a:t>
            </a:r>
            <a:r>
              <a:rPr lang="ko-KR" altLang="en-US" dirty="0" smtClean="0"/>
              <a:t>관계 추출 예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8</a:t>
            </a:r>
            <a:r>
              <a:rPr lang="ko-KR" altLang="en-US" dirty="0"/>
              <a:t>페이지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8-4]</a:t>
            </a:r>
            <a:r>
              <a:rPr lang="ko-KR" altLang="en-US" dirty="0"/>
              <a:t>의 요구 사항 명세서에서 관계를 추출하는 과정 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5" y="2078850"/>
            <a:ext cx="7370725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</a:t>
            </a:r>
            <a:r>
              <a:rPr lang="en-US" altLang="ko-KR" dirty="0"/>
              <a:t>2</a:t>
            </a:r>
            <a:r>
              <a:rPr lang="en-US" altLang="ko-KR" dirty="0" smtClean="0"/>
              <a:t>) </a:t>
            </a:r>
            <a:r>
              <a:rPr lang="ko-KR" altLang="en-US" dirty="0" smtClean="0"/>
              <a:t>관계 추출 예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8</a:t>
            </a:r>
            <a:r>
              <a:rPr lang="ko-KR" altLang="en-US" dirty="0"/>
              <a:t>페이지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8-4]</a:t>
            </a:r>
            <a:r>
              <a:rPr lang="ko-KR" altLang="en-US" dirty="0"/>
              <a:t>의 요구 사항 명세서에서 관계를 </a:t>
            </a:r>
            <a:r>
              <a:rPr lang="ko-KR" altLang="en-US" dirty="0" smtClean="0"/>
              <a:t>추출한 결과 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2303875"/>
            <a:ext cx="7997142" cy="311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</a:t>
            </a:r>
            <a:r>
              <a:rPr lang="en-US" altLang="ko-KR" dirty="0"/>
              <a:t>2</a:t>
            </a:r>
            <a:r>
              <a:rPr lang="en-US" altLang="ko-KR" dirty="0" smtClean="0"/>
              <a:t>) </a:t>
            </a:r>
            <a:r>
              <a:rPr lang="ko-KR" altLang="en-US" dirty="0" smtClean="0"/>
              <a:t>관계 추출 예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8</a:t>
            </a:r>
            <a:r>
              <a:rPr lang="ko-KR" altLang="en-US" dirty="0"/>
              <a:t>페이지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8-4]</a:t>
            </a:r>
            <a:r>
              <a:rPr lang="ko-KR" altLang="en-US" dirty="0"/>
              <a:t>의 요구 사항 명세서에서 관계를 </a:t>
            </a:r>
            <a:r>
              <a:rPr lang="ko-KR" altLang="en-US" dirty="0" smtClean="0"/>
              <a:t>추출한 결과 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" y="2258870"/>
            <a:ext cx="8125742" cy="410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4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</a:t>
            </a:r>
            <a:r>
              <a:rPr lang="en-US" altLang="ko-KR" dirty="0"/>
              <a:t>2</a:t>
            </a:r>
            <a:r>
              <a:rPr lang="en-US" altLang="ko-KR" dirty="0" smtClean="0"/>
              <a:t>) </a:t>
            </a:r>
            <a:r>
              <a:rPr lang="ko-KR" altLang="en-US" dirty="0" smtClean="0"/>
              <a:t>관계 추출 예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8</a:t>
            </a:r>
            <a:r>
              <a:rPr lang="ko-KR" altLang="en-US" dirty="0"/>
              <a:t>페이지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8-4]</a:t>
            </a:r>
            <a:r>
              <a:rPr lang="ko-KR" altLang="en-US" dirty="0"/>
              <a:t>의 요구 사항 명세서에서 관계를 </a:t>
            </a:r>
            <a:r>
              <a:rPr lang="ko-KR" altLang="en-US" dirty="0" smtClean="0"/>
              <a:t>추출한 결과 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7" y="2303875"/>
            <a:ext cx="8201515" cy="261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2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</a:t>
            </a:r>
            <a:r>
              <a:rPr lang="en-US" altLang="ko-KR" dirty="0"/>
              <a:t>2</a:t>
            </a:r>
            <a:r>
              <a:rPr lang="en-US" altLang="ko-KR" dirty="0" smtClean="0"/>
              <a:t>) </a:t>
            </a:r>
            <a:r>
              <a:rPr lang="ko-KR" altLang="en-US" dirty="0" smtClean="0"/>
              <a:t>관계 추출 예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8</a:t>
            </a:r>
            <a:r>
              <a:rPr lang="ko-KR" altLang="en-US" dirty="0"/>
              <a:t>페이지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8-4]</a:t>
            </a:r>
            <a:r>
              <a:rPr lang="ko-KR" altLang="en-US" dirty="0"/>
              <a:t>의 요구 사항 명세서에서 관계를 </a:t>
            </a:r>
            <a:r>
              <a:rPr lang="ko-KR" altLang="en-US" dirty="0" smtClean="0"/>
              <a:t>추출한 결과 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5" y="2123855"/>
            <a:ext cx="8387160" cy="441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4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657515" y="5499230"/>
            <a:ext cx="7964935" cy="1125125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buClr>
                <a:srgbClr val="056A9D"/>
              </a:buClr>
              <a:buFont typeface="Wingdings" pitchFamily="2" charset="2"/>
              <a:buChar char="§"/>
            </a:pPr>
            <a:r>
              <a:rPr lang="ko-KR" altLang="en-US" sz="1600" dirty="0">
                <a:latin typeface="+mn-lt"/>
              </a:rPr>
              <a:t>데이터베이스 설계의 중요성과 목표를 이해한다</a:t>
            </a:r>
            <a:r>
              <a:rPr lang="en-US" altLang="ko-KR" sz="1600" dirty="0">
                <a:latin typeface="+mn-lt"/>
              </a:rPr>
              <a:t>.</a:t>
            </a:r>
          </a:p>
          <a:p>
            <a:pPr>
              <a:lnSpc>
                <a:spcPct val="130000"/>
              </a:lnSpc>
              <a:buClr>
                <a:srgbClr val="056A9D"/>
              </a:buClr>
              <a:buFont typeface="Wingdings" pitchFamily="2" charset="2"/>
              <a:buChar char="§"/>
            </a:pPr>
            <a:r>
              <a:rPr lang="ko-KR" altLang="en-US" sz="1600" dirty="0">
                <a:latin typeface="+mn-lt"/>
              </a:rPr>
              <a:t>데이터베이스 설계 </a:t>
            </a:r>
            <a:r>
              <a:rPr lang="en-US" altLang="ko-KR" sz="1600" dirty="0">
                <a:latin typeface="+mn-lt"/>
              </a:rPr>
              <a:t>5</a:t>
            </a:r>
            <a:r>
              <a:rPr lang="ko-KR" altLang="en-US" sz="1600" dirty="0">
                <a:latin typeface="+mn-lt"/>
              </a:rPr>
              <a:t>단계를 학습한다</a:t>
            </a:r>
            <a:r>
              <a:rPr lang="en-US" altLang="ko-KR" sz="1600" dirty="0">
                <a:latin typeface="+mn-lt"/>
              </a:rPr>
              <a:t>.</a:t>
            </a:r>
          </a:p>
          <a:p>
            <a:pPr>
              <a:lnSpc>
                <a:spcPct val="130000"/>
              </a:lnSpc>
              <a:buClr>
                <a:srgbClr val="056A9D"/>
              </a:buClr>
              <a:buFont typeface="Wingdings" pitchFamily="2" charset="2"/>
              <a:buChar char="§"/>
            </a:pPr>
            <a:r>
              <a:rPr lang="ko-KR" altLang="en-US" sz="1600" dirty="0">
                <a:latin typeface="+mn-lt"/>
              </a:rPr>
              <a:t>요구 사항 분석</a:t>
            </a:r>
            <a:r>
              <a:rPr lang="en-US" altLang="ko-KR" sz="1600" dirty="0">
                <a:latin typeface="+mn-lt"/>
              </a:rPr>
              <a:t>, </a:t>
            </a:r>
            <a:r>
              <a:rPr lang="ko-KR" altLang="en-US" sz="1600" dirty="0">
                <a:latin typeface="+mn-lt"/>
              </a:rPr>
              <a:t>개념적 설계</a:t>
            </a:r>
            <a:r>
              <a:rPr lang="en-US" altLang="ko-KR" sz="1600" dirty="0">
                <a:latin typeface="+mn-lt"/>
              </a:rPr>
              <a:t>, </a:t>
            </a:r>
            <a:r>
              <a:rPr lang="ko-KR" altLang="en-US" sz="1600" dirty="0">
                <a:latin typeface="+mn-lt"/>
              </a:rPr>
              <a:t>논리적 설계의 과정을 실제 예를 통해 연습해본다</a:t>
            </a:r>
            <a:r>
              <a:rPr lang="en-US" altLang="ko-KR" sz="1600" dirty="0">
                <a:latin typeface="+mn-lt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877738"/>
            <a:ext cx="7605845" cy="453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9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>
            <a:normAutofit/>
          </a:bodyPr>
          <a:lstStyle/>
          <a:p>
            <a:r>
              <a:rPr lang="ko-KR" altLang="en-US" dirty="0"/>
              <a:t>개념적 설계 </a:t>
            </a:r>
            <a:r>
              <a:rPr lang="en-US" altLang="ko-KR" dirty="0"/>
              <a:t>– (STEP 3) E-R </a:t>
            </a:r>
            <a:r>
              <a:rPr lang="ko-KR" altLang="en-US" dirty="0"/>
              <a:t>다이어그램 작성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8</a:t>
            </a:r>
            <a:r>
              <a:rPr lang="ko-KR" altLang="en-US" dirty="0"/>
              <a:t>페이지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8-4]</a:t>
            </a:r>
            <a:r>
              <a:rPr lang="ko-KR" altLang="en-US" dirty="0"/>
              <a:t>의 요구 사항 명세서를 개념적 스키마로 작성한 결과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25" y="2078850"/>
            <a:ext cx="4939026" cy="477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개념적 설계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133745"/>
            <a:ext cx="6689980" cy="5371198"/>
          </a:xfrm>
        </p:spPr>
      </p:pic>
    </p:spTree>
    <p:extLst>
      <p:ext uri="{BB962C8B-B14F-4D97-AF65-F5344CB8AC3E}">
        <p14:creationId xmlns:p14="http://schemas.microsoft.com/office/powerpoint/2010/main" val="79092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51520" y="1140544"/>
            <a:ext cx="8775025" cy="5543705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설계 </a:t>
            </a:r>
            <a:r>
              <a:rPr lang="en-US" altLang="ko-KR" dirty="0" smtClean="0"/>
              <a:t>3 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 smtClean="0"/>
              <a:t>논</a:t>
            </a:r>
            <a:r>
              <a:rPr lang="ko-KR" altLang="en-US" dirty="0"/>
              <a:t>리</a:t>
            </a:r>
            <a:r>
              <a:rPr lang="ko-KR" altLang="en-US" dirty="0" smtClean="0"/>
              <a:t>적 </a:t>
            </a:r>
            <a:r>
              <a:rPr lang="ko-KR" altLang="en-US" dirty="0"/>
              <a:t>설계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목적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DBMS</a:t>
            </a:r>
            <a:r>
              <a:rPr lang="ko-KR" altLang="en-US" dirty="0"/>
              <a:t>에 </a:t>
            </a:r>
            <a:r>
              <a:rPr lang="ko-KR" altLang="en-US" dirty="0" smtClean="0"/>
              <a:t>적합</a:t>
            </a:r>
            <a:r>
              <a:rPr lang="ko-KR" altLang="en-US" dirty="0"/>
              <a:t>한</a:t>
            </a:r>
            <a:r>
              <a:rPr lang="ko-KR" altLang="en-US" dirty="0" smtClean="0"/>
              <a:t> 논리적 </a:t>
            </a:r>
            <a:r>
              <a:rPr lang="ko-KR" altLang="en-US" dirty="0"/>
              <a:t>스키마 설계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개념적 스키마를 논리적 데이터 </a:t>
            </a:r>
            <a:r>
              <a:rPr lang="ko-KR" altLang="en-US" dirty="0"/>
              <a:t>모델을 이용해 </a:t>
            </a:r>
            <a:r>
              <a:rPr lang="ko-KR" altLang="en-US" dirty="0" smtClean="0"/>
              <a:t>논리적 구조로 표현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70C0"/>
                </a:solidFill>
                <a:sym typeface="Wingdings"/>
              </a:rPr>
              <a:t></a:t>
            </a:r>
            <a:r>
              <a:rPr lang="ko-KR" altLang="en-US" dirty="0" smtClean="0">
                <a:sym typeface="Wingdings"/>
              </a:rPr>
              <a:t> 논</a:t>
            </a:r>
            <a:r>
              <a:rPr lang="ko-KR" altLang="en-US" dirty="0">
                <a:sym typeface="Wingdings"/>
              </a:rPr>
              <a:t>리</a:t>
            </a:r>
            <a:r>
              <a:rPr lang="ko-KR" altLang="en-US" dirty="0" smtClean="0"/>
              <a:t>적 모델링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모델링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일반적으로 </a:t>
            </a:r>
            <a:r>
              <a:rPr lang="ko-KR" altLang="en-US" dirty="0" smtClean="0"/>
              <a:t>관</a:t>
            </a:r>
            <a:r>
              <a:rPr lang="ko-KR" altLang="en-US" dirty="0"/>
              <a:t>계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모델을 </a:t>
            </a:r>
            <a:r>
              <a:rPr lang="ko-KR" altLang="en-US" dirty="0"/>
              <a:t>많이 이</a:t>
            </a:r>
            <a:r>
              <a:rPr lang="ko-KR" altLang="en-US" dirty="0" smtClean="0"/>
              <a:t>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결과물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논</a:t>
            </a:r>
            <a:r>
              <a:rPr lang="ko-KR" altLang="en-US" dirty="0"/>
              <a:t>리</a:t>
            </a:r>
            <a:r>
              <a:rPr lang="ko-KR" altLang="en-US" dirty="0" smtClean="0"/>
              <a:t>적 </a:t>
            </a:r>
            <a:r>
              <a:rPr lang="ko-KR" altLang="en-US" dirty="0"/>
              <a:t>스키마</a:t>
            </a:r>
            <a:r>
              <a:rPr lang="en-US" altLang="ko-KR" dirty="0"/>
              <a:t> :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스키마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주요 작업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개념적 설계 단계의 결과물인 </a:t>
            </a:r>
            <a:r>
              <a:rPr lang="en-US" altLang="ko-KR" dirty="0" smtClean="0"/>
              <a:t>E-R </a:t>
            </a:r>
            <a:r>
              <a:rPr lang="ko-KR" altLang="en-US" dirty="0" smtClean="0"/>
              <a:t>다이어그램을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스키마로 변환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릴레이션</a:t>
            </a:r>
            <a:r>
              <a:rPr lang="ko-KR" altLang="en-US" dirty="0" smtClean="0"/>
              <a:t> 스키마로 변환 후 속성의 데이터 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길이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널 값 허용 여부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기본 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제약조건 등을 세부적으로 결정하고 결과를 문서화시킴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469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설계 </a:t>
            </a:r>
            <a:r>
              <a:rPr lang="en-US" altLang="ko-KR" dirty="0"/>
              <a:t>3 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논리적 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E-R </a:t>
            </a:r>
            <a:r>
              <a:rPr lang="ko-KR" altLang="en-US" dirty="0" smtClean="0"/>
              <a:t>다이어그램을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스키마로 변환하는 규칙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>
                <a:solidFill>
                  <a:srgbClr val="FF33CC"/>
                </a:solidFill>
              </a:rPr>
              <a:t>규칙 </a:t>
            </a:r>
            <a:r>
              <a:rPr lang="en-US" altLang="ko-KR" dirty="0" smtClean="0">
                <a:solidFill>
                  <a:srgbClr val="FF33CC"/>
                </a:solidFill>
              </a:rPr>
              <a:t>1</a:t>
            </a:r>
            <a:r>
              <a:rPr lang="en-US" altLang="ko-KR" dirty="0" smtClean="0"/>
              <a:t> : </a:t>
            </a:r>
            <a:r>
              <a:rPr lang="ko-KR" altLang="en-US" dirty="0"/>
              <a:t>모든 개체는 </a:t>
            </a:r>
            <a:r>
              <a:rPr lang="ko-KR" altLang="en-US" dirty="0" err="1"/>
              <a:t>릴레이션으로</a:t>
            </a:r>
            <a:r>
              <a:rPr lang="ko-KR" altLang="en-US" dirty="0"/>
              <a:t> 변환한다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>
                <a:solidFill>
                  <a:srgbClr val="FF33CC"/>
                </a:solidFill>
              </a:rPr>
              <a:t>규칙 </a:t>
            </a:r>
            <a:r>
              <a:rPr lang="en-US" altLang="ko-KR" dirty="0" smtClean="0">
                <a:solidFill>
                  <a:srgbClr val="FF33CC"/>
                </a:solidFill>
              </a:rPr>
              <a:t>2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다대다</a:t>
            </a:r>
            <a:r>
              <a:rPr lang="en-US" altLang="ko-KR" dirty="0"/>
              <a:t>(</a:t>
            </a:r>
            <a:r>
              <a:rPr lang="en-US" altLang="ko-KR" dirty="0" err="1" smtClean="0"/>
              <a:t>n:m</a:t>
            </a:r>
            <a:r>
              <a:rPr lang="en-US" altLang="ko-KR" dirty="0" smtClean="0"/>
              <a:t>) </a:t>
            </a:r>
            <a:r>
              <a:rPr lang="ko-KR" altLang="en-US" dirty="0"/>
              <a:t>관계는 </a:t>
            </a:r>
            <a:r>
              <a:rPr lang="ko-KR" altLang="en-US" dirty="0" err="1"/>
              <a:t>릴레이션으로</a:t>
            </a:r>
            <a:r>
              <a:rPr lang="ko-KR" altLang="en-US" dirty="0"/>
              <a:t> 변환한다</a:t>
            </a:r>
            <a:r>
              <a:rPr lang="en-US" altLang="ko-KR" dirty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>
                <a:solidFill>
                  <a:srgbClr val="FF33CC"/>
                </a:solidFill>
              </a:rPr>
              <a:t>규칙 </a:t>
            </a:r>
            <a:r>
              <a:rPr lang="en-US" altLang="ko-KR" dirty="0" smtClean="0">
                <a:solidFill>
                  <a:srgbClr val="FF33CC"/>
                </a:solidFill>
              </a:rPr>
              <a:t>3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일대다</a:t>
            </a:r>
            <a:r>
              <a:rPr lang="en-US" altLang="ko-KR" dirty="0" smtClean="0"/>
              <a:t>(1:n) </a:t>
            </a:r>
            <a:r>
              <a:rPr lang="ko-KR" altLang="en-US" dirty="0"/>
              <a:t>관계는 </a:t>
            </a:r>
            <a:r>
              <a:rPr lang="ko-KR" altLang="en-US" dirty="0" err="1"/>
              <a:t>외래키로</a:t>
            </a:r>
            <a:r>
              <a:rPr lang="ko-KR" altLang="en-US" dirty="0"/>
              <a:t> 표현한다</a:t>
            </a:r>
            <a:r>
              <a:rPr lang="en-US" altLang="ko-KR" dirty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>
                <a:solidFill>
                  <a:srgbClr val="FF33CC"/>
                </a:solidFill>
              </a:rPr>
              <a:t>규칙 </a:t>
            </a:r>
            <a:r>
              <a:rPr lang="en-US" altLang="ko-KR" dirty="0" smtClean="0">
                <a:solidFill>
                  <a:srgbClr val="FF33CC"/>
                </a:solidFill>
              </a:rPr>
              <a:t>4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일대일</a:t>
            </a:r>
            <a:r>
              <a:rPr lang="en-US" altLang="ko-KR" dirty="0" smtClean="0"/>
              <a:t>(1:1) </a:t>
            </a:r>
            <a:r>
              <a:rPr lang="ko-KR" altLang="en-US" dirty="0"/>
              <a:t>관계는 </a:t>
            </a:r>
            <a:r>
              <a:rPr lang="ko-KR" altLang="en-US" dirty="0" err="1"/>
              <a:t>외래키로</a:t>
            </a:r>
            <a:r>
              <a:rPr lang="ko-KR" altLang="en-US" dirty="0"/>
              <a:t> 표현한다</a:t>
            </a:r>
            <a:r>
              <a:rPr lang="en-US" altLang="ko-KR" dirty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>
                <a:solidFill>
                  <a:srgbClr val="FF33CC"/>
                </a:solidFill>
              </a:rPr>
              <a:t>규칙 </a:t>
            </a:r>
            <a:r>
              <a:rPr lang="en-US" altLang="ko-KR" dirty="0" smtClean="0">
                <a:solidFill>
                  <a:srgbClr val="FF33CC"/>
                </a:solidFill>
              </a:rPr>
              <a:t>5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다중 </a:t>
            </a:r>
            <a:r>
              <a:rPr lang="ko-KR" altLang="en-US" dirty="0"/>
              <a:t>값 속성은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</a:t>
            </a:r>
            <a:r>
              <a:rPr lang="ko-KR" altLang="en-US" dirty="0"/>
              <a:t>변환한다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/>
              <a:t>변환 규칙을 순서대로 적용하되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해당되지 않는 규칙은 제외함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65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/>
          <a:lstStyle/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1) </a:t>
            </a:r>
            <a:r>
              <a:rPr lang="ko-KR" altLang="en-US" dirty="0" smtClean="0">
                <a:solidFill>
                  <a:srgbClr val="FF0000"/>
                </a:solidFill>
              </a:rPr>
              <a:t>모든 개체는 </a:t>
            </a:r>
            <a:r>
              <a:rPr lang="ko-KR" altLang="en-US" dirty="0" err="1" smtClean="0">
                <a:solidFill>
                  <a:srgbClr val="FF0000"/>
                </a:solidFill>
              </a:rPr>
              <a:t>릴레이션으로</a:t>
            </a:r>
            <a:r>
              <a:rPr lang="ko-KR" altLang="en-US" dirty="0" smtClean="0">
                <a:solidFill>
                  <a:srgbClr val="FF0000"/>
                </a:solidFill>
              </a:rPr>
              <a:t> 변환한다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E-R </a:t>
            </a:r>
            <a:r>
              <a:rPr lang="ko-KR" altLang="en-US" dirty="0" smtClean="0"/>
              <a:t>다이어그램의 각 개체를 하나의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변환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개체의 이름  </a:t>
            </a:r>
            <a:r>
              <a:rPr lang="ko-KR" altLang="en-US" dirty="0" smtClean="0">
                <a:solidFill>
                  <a:srgbClr val="0070C0"/>
                </a:solidFill>
                <a:sym typeface="Wingdings"/>
              </a:rPr>
              <a:t></a:t>
            </a:r>
            <a:r>
              <a:rPr lang="ko-KR" altLang="en-US" dirty="0" smtClean="0">
                <a:sym typeface="Wingdings"/>
              </a:rPr>
              <a:t>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 smtClean="0"/>
              <a:t>이름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개체의 속성 </a:t>
            </a:r>
            <a:r>
              <a:rPr lang="en-US" altLang="ko-KR" dirty="0"/>
              <a:t> </a:t>
            </a:r>
            <a:r>
              <a:rPr lang="ko-KR" altLang="en-US" dirty="0" smtClean="0">
                <a:solidFill>
                  <a:srgbClr val="0070C0"/>
                </a:solidFill>
                <a:sym typeface="Wingdings"/>
              </a:rPr>
              <a:t>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속성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개체의 키 속성  </a:t>
            </a:r>
            <a:r>
              <a:rPr lang="ko-KR" altLang="en-US" dirty="0" smtClean="0">
                <a:solidFill>
                  <a:srgbClr val="0070C0"/>
                </a:solidFill>
                <a:sym typeface="Wingdings"/>
              </a:rPr>
              <a:t>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기본키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개체의 속성이 복합 속성인 경우에는 복합 속성을 구성하고 있는 단순 속성만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속성으로 변환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188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/>
          <a:lstStyle/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1) </a:t>
            </a:r>
            <a:r>
              <a:rPr lang="ko-KR" altLang="en-US" dirty="0" smtClean="0">
                <a:solidFill>
                  <a:srgbClr val="FF0000"/>
                </a:solidFill>
              </a:rPr>
              <a:t>모든 개체는 </a:t>
            </a:r>
            <a:r>
              <a:rPr lang="ko-KR" altLang="en-US" dirty="0" err="1" smtClean="0">
                <a:solidFill>
                  <a:srgbClr val="FF0000"/>
                </a:solidFill>
              </a:rPr>
              <a:t>릴레이션으로</a:t>
            </a:r>
            <a:r>
              <a:rPr lang="ko-KR" altLang="en-US" dirty="0" smtClean="0">
                <a:solidFill>
                  <a:srgbClr val="FF0000"/>
                </a:solidFill>
              </a:rPr>
              <a:t> 변환한다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83795"/>
            <a:ext cx="7380820" cy="514552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436985" y="6174305"/>
            <a:ext cx="4140460" cy="585065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상품</a:t>
            </a:r>
            <a:r>
              <a:rPr lang="en-US" altLang="ko-KR" b="1" dirty="0" smtClean="0">
                <a:solidFill>
                  <a:schemeClr val="tx1"/>
                </a:solidFill>
              </a:rPr>
              <a:t>(</a:t>
            </a:r>
            <a:r>
              <a:rPr lang="ko-KR" altLang="en-US" b="1" u="sng" dirty="0" smtClean="0">
                <a:solidFill>
                  <a:schemeClr val="tx1"/>
                </a:solidFill>
              </a:rPr>
              <a:t>상품번호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상품명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재고량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단가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82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/>
          <a:lstStyle/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1) </a:t>
            </a:r>
            <a:r>
              <a:rPr lang="ko-KR" altLang="en-US" dirty="0" smtClean="0">
                <a:solidFill>
                  <a:srgbClr val="FF0000"/>
                </a:solidFill>
              </a:rPr>
              <a:t>모든 개체는 </a:t>
            </a:r>
            <a:r>
              <a:rPr lang="ko-KR" altLang="en-US" dirty="0" err="1" smtClean="0">
                <a:solidFill>
                  <a:srgbClr val="FF0000"/>
                </a:solidFill>
              </a:rPr>
              <a:t>릴레이션으로</a:t>
            </a:r>
            <a:r>
              <a:rPr lang="ko-KR" altLang="en-US" dirty="0" smtClean="0">
                <a:solidFill>
                  <a:srgbClr val="FF0000"/>
                </a:solidFill>
              </a:rPr>
              <a:t> 변환한다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" y="1853825"/>
            <a:ext cx="8190910" cy="435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8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51520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2) </a:t>
            </a:r>
            <a:r>
              <a:rPr lang="ko-KR" altLang="en-US" dirty="0" err="1" smtClean="0">
                <a:solidFill>
                  <a:srgbClr val="FF0000"/>
                </a:solidFill>
              </a:rPr>
              <a:t>다대다</a:t>
            </a:r>
            <a:r>
              <a:rPr lang="ko-KR" altLang="en-US" dirty="0" smtClean="0">
                <a:solidFill>
                  <a:srgbClr val="FF0000"/>
                </a:solidFill>
              </a:rPr>
              <a:t> 관계는 </a:t>
            </a:r>
            <a:r>
              <a:rPr lang="ko-KR" altLang="en-US" dirty="0" err="1">
                <a:solidFill>
                  <a:srgbClr val="FF0000"/>
                </a:solidFill>
              </a:rPr>
              <a:t>릴레이션으로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변환한다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E-R </a:t>
            </a:r>
            <a:r>
              <a:rPr lang="ko-KR" altLang="en-US" dirty="0"/>
              <a:t>다이어그램의 </a:t>
            </a:r>
            <a:r>
              <a:rPr lang="ko-KR" altLang="en-US" dirty="0" err="1" smtClean="0"/>
              <a:t>다대다</a:t>
            </a:r>
            <a:r>
              <a:rPr lang="ko-KR" altLang="en-US" dirty="0" smtClean="0"/>
              <a:t> 관계를 </a:t>
            </a:r>
            <a:r>
              <a:rPr lang="ko-KR" altLang="en-US" dirty="0"/>
              <a:t>하나의 </a:t>
            </a:r>
            <a:r>
              <a:rPr lang="ko-KR" altLang="en-US" dirty="0" err="1"/>
              <a:t>릴레이션으로</a:t>
            </a:r>
            <a:r>
              <a:rPr lang="ko-KR" altLang="en-US" dirty="0"/>
              <a:t> 변환</a:t>
            </a:r>
            <a:endParaRPr lang="en-US" altLang="ko-KR" dirty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</a:t>
            </a:r>
            <a:r>
              <a:rPr lang="ko-KR" altLang="en-US" dirty="0"/>
              <a:t>계</a:t>
            </a:r>
            <a:r>
              <a:rPr lang="ko-KR" altLang="en-US" dirty="0" smtClean="0"/>
              <a:t>의 </a:t>
            </a:r>
            <a:r>
              <a:rPr lang="ko-KR" altLang="en-US" dirty="0"/>
              <a:t>이름  </a:t>
            </a:r>
            <a:r>
              <a:rPr lang="ko-KR" altLang="en-US" dirty="0">
                <a:solidFill>
                  <a:srgbClr val="0070C0"/>
                </a:solidFill>
                <a:sym typeface="Wingdings"/>
              </a:rPr>
              <a:t></a:t>
            </a:r>
            <a:r>
              <a:rPr lang="ko-KR" altLang="en-US" dirty="0">
                <a:sym typeface="Wingdings"/>
              </a:rPr>
              <a:t>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/>
              <a:t>이름</a:t>
            </a:r>
            <a:endParaRPr lang="en-US" altLang="ko-KR" dirty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관계의 </a:t>
            </a:r>
            <a:r>
              <a:rPr lang="ko-KR" altLang="en-US" dirty="0"/>
              <a:t>속성 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0070C0"/>
                </a:solidFill>
                <a:sym typeface="Wingdings"/>
              </a:rPr>
              <a:t> </a:t>
            </a:r>
            <a:r>
              <a:rPr lang="ko-KR" altLang="en-US" dirty="0" err="1"/>
              <a:t>릴레이션의</a:t>
            </a:r>
            <a:r>
              <a:rPr lang="ko-KR" altLang="en-US" dirty="0"/>
              <a:t>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관계에 참여하는 개체를 규칙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에 따라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변환한 후 이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기본키를</a:t>
            </a:r>
            <a:r>
              <a:rPr lang="ko-KR" altLang="en-US" dirty="0" smtClean="0"/>
              <a:t> 관계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포함시켜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지정하고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외래키들을</a:t>
            </a:r>
            <a:r>
              <a:rPr lang="ko-KR" altLang="en-US" dirty="0" smtClean="0"/>
              <a:t> 조합하여 관계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기본키로</a:t>
            </a:r>
            <a:r>
              <a:rPr lang="ko-KR" altLang="en-US" dirty="0" smtClean="0"/>
              <a:t> 지정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8985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2) </a:t>
            </a:r>
            <a:r>
              <a:rPr lang="ko-KR" altLang="en-US" dirty="0" err="1" smtClean="0">
                <a:solidFill>
                  <a:srgbClr val="FF0000"/>
                </a:solidFill>
              </a:rPr>
              <a:t>다대다</a:t>
            </a:r>
            <a:r>
              <a:rPr lang="ko-KR" altLang="en-US" dirty="0" smtClean="0">
                <a:solidFill>
                  <a:srgbClr val="FF0000"/>
                </a:solidFill>
              </a:rPr>
              <a:t> 관계는 </a:t>
            </a:r>
            <a:r>
              <a:rPr lang="ko-KR" altLang="en-US" dirty="0" err="1">
                <a:solidFill>
                  <a:srgbClr val="FF0000"/>
                </a:solidFill>
              </a:rPr>
              <a:t>릴레이션으로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변환한다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4" y="1718810"/>
            <a:ext cx="7788646" cy="496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4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3) </a:t>
            </a:r>
            <a:r>
              <a:rPr lang="ko-KR" altLang="en-US" dirty="0" smtClean="0">
                <a:solidFill>
                  <a:srgbClr val="FF0000"/>
                </a:solidFill>
              </a:rPr>
              <a:t>일대다 관계는 </a:t>
            </a:r>
            <a:r>
              <a:rPr lang="ko-KR" altLang="en-US" dirty="0" err="1" smtClean="0">
                <a:solidFill>
                  <a:srgbClr val="FF0000"/>
                </a:solidFill>
              </a:rPr>
              <a:t>외래키로</a:t>
            </a:r>
            <a:r>
              <a:rPr lang="ko-KR" altLang="en-US" dirty="0" smtClean="0">
                <a:solidFill>
                  <a:srgbClr val="FF0000"/>
                </a:solidFill>
              </a:rPr>
              <a:t> 표현한다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E-R </a:t>
            </a:r>
            <a:r>
              <a:rPr lang="ko-KR" altLang="en-US" dirty="0"/>
              <a:t>다이어그램의 </a:t>
            </a:r>
            <a:r>
              <a:rPr lang="ko-KR" altLang="en-US" dirty="0" smtClean="0"/>
              <a:t>일대다 관계는 </a:t>
            </a:r>
            <a:r>
              <a:rPr lang="ko-KR" altLang="en-US" dirty="0" err="1" smtClean="0"/>
              <a:t>외래키로만</a:t>
            </a:r>
            <a:r>
              <a:rPr lang="ko-KR" altLang="en-US" dirty="0" smtClean="0"/>
              <a:t> 표현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3-1) </a:t>
            </a:r>
            <a:r>
              <a:rPr lang="ko-KR" altLang="en-US" dirty="0" smtClean="0"/>
              <a:t>일반적인 일대다 관계는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표현한다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3-2) </a:t>
            </a:r>
            <a:r>
              <a:rPr lang="ko-KR" altLang="en-US" dirty="0" smtClean="0"/>
              <a:t>약한 개체가 참여하는 일대다 관계는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포함해서 </a:t>
            </a:r>
            <a:r>
              <a:rPr lang="ko-KR" altLang="en-US" dirty="0" err="1" smtClean="0"/>
              <a:t>기본키로</a:t>
            </a:r>
            <a:r>
              <a:rPr lang="ko-KR" altLang="en-US" dirty="0" smtClean="0"/>
              <a:t> 지정한다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374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데이터베이스 </a:t>
            </a:r>
            <a:r>
              <a:rPr lang="ko-KR" altLang="en-US" dirty="0"/>
              <a:t>설계 단계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/>
          <a:lstStyle/>
          <a:p>
            <a:r>
              <a:rPr lang="ko-KR" altLang="en-US" dirty="0"/>
              <a:t>데이터베이스 </a:t>
            </a:r>
            <a:r>
              <a:rPr lang="ko-KR" altLang="en-US" dirty="0" smtClean="0"/>
              <a:t>설계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사용자의 다양한 요구 사항을 고려하여 데이터베이스를 생성하는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8">
              <a:lnSpc>
                <a:spcPct val="150000"/>
              </a:lnSpc>
            </a:pPr>
            <a:endParaRPr lang="en-US" altLang="ko-KR" sz="700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관계 데이터베이스의 대표적인 설계 방법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/>
              <a:t>E-R </a:t>
            </a:r>
            <a:r>
              <a:rPr lang="ko-KR" altLang="en-US" dirty="0"/>
              <a:t>모델과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변환 </a:t>
            </a:r>
            <a:r>
              <a:rPr lang="ko-KR" altLang="en-US" dirty="0"/>
              <a:t>규칙을 이용한 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정규화를 </a:t>
            </a:r>
            <a:r>
              <a:rPr lang="ko-KR" altLang="en-US" dirty="0"/>
              <a:t>이용한 </a:t>
            </a:r>
            <a:r>
              <a:rPr lang="ko-KR" altLang="en-US" dirty="0" smtClean="0"/>
              <a:t>설계 </a:t>
            </a:r>
            <a:r>
              <a:rPr lang="en-US" altLang="ko-KR" dirty="0" smtClean="0"/>
              <a:t>: 9</a:t>
            </a:r>
            <a:r>
              <a:rPr lang="ko-KR" altLang="en-US" dirty="0" smtClean="0"/>
              <a:t>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842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 smtClean="0">
                <a:solidFill>
                  <a:srgbClr val="FF0000"/>
                </a:solidFill>
              </a:rPr>
              <a:t>) </a:t>
            </a:r>
            <a:r>
              <a:rPr lang="ko-KR" altLang="en-US" dirty="0" smtClean="0">
                <a:solidFill>
                  <a:srgbClr val="FF0000"/>
                </a:solidFill>
              </a:rPr>
              <a:t>일대다 관계는 </a:t>
            </a:r>
            <a:r>
              <a:rPr lang="ko-KR" altLang="en-US" dirty="0" err="1" smtClean="0">
                <a:solidFill>
                  <a:srgbClr val="FF0000"/>
                </a:solidFill>
              </a:rPr>
              <a:t>외래키로</a:t>
            </a:r>
            <a:r>
              <a:rPr lang="ko-KR" altLang="en-US" dirty="0" smtClean="0">
                <a:solidFill>
                  <a:srgbClr val="FF0000"/>
                </a:solidFill>
              </a:rPr>
              <a:t> 표현한다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3-1) </a:t>
            </a:r>
            <a:r>
              <a:rPr lang="ko-KR" altLang="en-US" dirty="0" smtClean="0"/>
              <a:t>일반적인 일대다 관계는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표현한다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일대다</a:t>
            </a:r>
            <a:r>
              <a:rPr lang="en-US" altLang="ko-KR" dirty="0" smtClean="0"/>
              <a:t>(1:n)</a:t>
            </a:r>
            <a:r>
              <a:rPr lang="ko-KR" altLang="en-US" dirty="0" smtClean="0"/>
              <a:t> 관계에서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측 개체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기본키를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n</a:t>
            </a:r>
            <a:r>
              <a:rPr lang="ko-KR" altLang="en-US" dirty="0" smtClean="0"/>
              <a:t>측 개체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포함시켜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관계의 속성들도 </a:t>
            </a:r>
            <a:r>
              <a:rPr lang="en-US" altLang="ko-KR" dirty="0" smtClean="0"/>
              <a:t>n</a:t>
            </a:r>
            <a:r>
              <a:rPr lang="ko-KR" altLang="en-US" dirty="0" smtClean="0"/>
              <a:t>측 개체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포함시킴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8558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규칙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en-US" altLang="ko-KR" dirty="0" smtClean="0">
                <a:solidFill>
                  <a:schemeClr val="tx1"/>
                </a:solidFill>
              </a:rPr>
              <a:t>) </a:t>
            </a:r>
            <a:r>
              <a:rPr lang="ko-KR" altLang="en-US" dirty="0" smtClean="0">
                <a:solidFill>
                  <a:schemeClr val="tx1"/>
                </a:solidFill>
              </a:rPr>
              <a:t>일대다 관계는 </a:t>
            </a:r>
            <a:r>
              <a:rPr lang="ko-KR" altLang="en-US" dirty="0" err="1" smtClean="0">
                <a:solidFill>
                  <a:schemeClr val="tx1"/>
                </a:solidFill>
              </a:rPr>
              <a:t>외래키로</a:t>
            </a:r>
            <a:r>
              <a:rPr lang="ko-KR" altLang="en-US" dirty="0" smtClean="0">
                <a:solidFill>
                  <a:schemeClr val="tx1"/>
                </a:solidFill>
              </a:rPr>
              <a:t> 표현한다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규칙 </a:t>
            </a:r>
            <a:r>
              <a:rPr lang="en-US" altLang="ko-KR" b="1" dirty="0">
                <a:solidFill>
                  <a:srgbClr val="FF0000"/>
                </a:solidFill>
              </a:rPr>
              <a:t>3-1) </a:t>
            </a:r>
            <a:r>
              <a:rPr lang="ko-KR" altLang="en-US" b="1" dirty="0">
                <a:solidFill>
                  <a:srgbClr val="FF0000"/>
                </a:solidFill>
              </a:rPr>
              <a:t>일반적인 일대다 관계는 </a:t>
            </a:r>
            <a:r>
              <a:rPr lang="ko-KR" altLang="en-US" b="1" dirty="0" err="1">
                <a:solidFill>
                  <a:srgbClr val="FF0000"/>
                </a:solidFill>
              </a:rPr>
              <a:t>외래키로</a:t>
            </a:r>
            <a:r>
              <a:rPr lang="ko-KR" altLang="en-US" b="1" dirty="0">
                <a:solidFill>
                  <a:srgbClr val="FF0000"/>
                </a:solidFill>
              </a:rPr>
              <a:t> 표현한다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2258870"/>
            <a:ext cx="8234126" cy="41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5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 smtClean="0">
                <a:solidFill>
                  <a:srgbClr val="FF0000"/>
                </a:solidFill>
              </a:rPr>
              <a:t>) </a:t>
            </a:r>
            <a:r>
              <a:rPr lang="ko-KR" altLang="en-US" dirty="0" smtClean="0">
                <a:solidFill>
                  <a:srgbClr val="FF0000"/>
                </a:solidFill>
              </a:rPr>
              <a:t>일대다 관계는 </a:t>
            </a:r>
            <a:r>
              <a:rPr lang="ko-KR" altLang="en-US" dirty="0" err="1" smtClean="0">
                <a:solidFill>
                  <a:srgbClr val="FF0000"/>
                </a:solidFill>
              </a:rPr>
              <a:t>외래키로</a:t>
            </a:r>
            <a:r>
              <a:rPr lang="ko-KR" altLang="en-US" dirty="0" smtClean="0">
                <a:solidFill>
                  <a:srgbClr val="FF0000"/>
                </a:solidFill>
              </a:rPr>
              <a:t> 표현한다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3-2) </a:t>
            </a:r>
            <a:r>
              <a:rPr lang="ko-KR" altLang="en-US" dirty="0" smtClean="0"/>
              <a:t>약한 개체가 참여하는 일대다 관계는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포함해서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기본키를</a:t>
            </a:r>
            <a:r>
              <a:rPr lang="ko-KR" altLang="en-US" dirty="0" smtClean="0"/>
              <a:t> 지정한다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/>
              <a:t>일대다</a:t>
            </a:r>
            <a:r>
              <a:rPr lang="en-US" altLang="ko-KR" dirty="0"/>
              <a:t>(1:n)</a:t>
            </a:r>
            <a:r>
              <a:rPr lang="ko-KR" altLang="en-US" dirty="0"/>
              <a:t> 관계에서 </a:t>
            </a:r>
            <a:r>
              <a:rPr lang="en-US" altLang="ko-KR" dirty="0"/>
              <a:t>1</a:t>
            </a:r>
            <a:r>
              <a:rPr lang="ko-KR" altLang="en-US" dirty="0"/>
              <a:t>측 개체 </a:t>
            </a:r>
            <a:r>
              <a:rPr lang="ko-KR" altLang="en-US" dirty="0" err="1"/>
              <a:t>릴레이션의</a:t>
            </a:r>
            <a:r>
              <a:rPr lang="ko-KR" altLang="en-US" dirty="0"/>
              <a:t> </a:t>
            </a:r>
            <a:r>
              <a:rPr lang="ko-KR" altLang="en-US" dirty="0" err="1"/>
              <a:t>기본키를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측 개체 </a:t>
            </a:r>
            <a:r>
              <a:rPr lang="ko-KR" altLang="en-US" dirty="0" err="1"/>
              <a:t>릴레이션에</a:t>
            </a:r>
            <a:r>
              <a:rPr lang="ko-KR" altLang="en-US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포함시켜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지정 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관계의 </a:t>
            </a:r>
            <a:r>
              <a:rPr lang="ko-KR" altLang="en-US" dirty="0"/>
              <a:t>속성들도 </a:t>
            </a:r>
            <a:r>
              <a:rPr lang="en-US" altLang="ko-KR" dirty="0"/>
              <a:t>n</a:t>
            </a:r>
            <a:r>
              <a:rPr lang="ko-KR" altLang="en-US" dirty="0"/>
              <a:t>측 개체 </a:t>
            </a:r>
            <a:r>
              <a:rPr lang="ko-KR" altLang="en-US" dirty="0" err="1"/>
              <a:t>릴레이션에</a:t>
            </a:r>
            <a:r>
              <a:rPr lang="ko-KR" altLang="en-US" dirty="0"/>
              <a:t> </a:t>
            </a:r>
            <a:r>
              <a:rPr lang="ko-KR" altLang="en-US" dirty="0" smtClean="0"/>
              <a:t>포함시킴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/>
              <a:t>n</a:t>
            </a:r>
            <a:r>
              <a:rPr lang="ko-KR" altLang="en-US" dirty="0" smtClean="0"/>
              <a:t>측 개체 </a:t>
            </a:r>
            <a:r>
              <a:rPr lang="ko-KR" altLang="en-US" dirty="0" err="1" smtClean="0"/>
              <a:t>릴레이션은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</a:t>
            </a:r>
            <a:r>
              <a:rPr lang="ko-KR" altLang="en-US" dirty="0"/>
              <a:t>포함하여 </a:t>
            </a:r>
            <a:r>
              <a:rPr lang="ko-KR" altLang="en-US" dirty="0" err="1"/>
              <a:t>기본키를</a:t>
            </a:r>
            <a:r>
              <a:rPr lang="ko-KR" altLang="en-US" dirty="0"/>
              <a:t> 지정함</a:t>
            </a:r>
            <a:endParaRPr lang="en-US" altLang="ko-KR" dirty="0"/>
          </a:p>
          <a:p>
            <a:pPr lvl="3">
              <a:lnSpc>
                <a:spcPct val="200000"/>
              </a:lnSpc>
            </a:pPr>
            <a:r>
              <a:rPr lang="ko-KR" altLang="en-US" dirty="0"/>
              <a:t>약한 개체는 </a:t>
            </a:r>
            <a:r>
              <a:rPr lang="ko-KR" altLang="en-US" dirty="0" smtClean="0"/>
              <a:t>강한 </a:t>
            </a:r>
            <a:r>
              <a:rPr lang="ko-KR" altLang="en-US" dirty="0"/>
              <a:t>개체에 따라 존재 여부가 결정되므로 </a:t>
            </a:r>
            <a:r>
              <a:rPr lang="ko-KR" altLang="en-US" dirty="0" smtClean="0"/>
              <a:t>강한 </a:t>
            </a:r>
            <a:r>
              <a:rPr lang="ko-KR" altLang="en-US" dirty="0"/>
              <a:t>개체의 </a:t>
            </a:r>
            <a:r>
              <a:rPr lang="ko-KR" altLang="en-US" dirty="0" err="1"/>
              <a:t>기본키를</a:t>
            </a:r>
            <a:r>
              <a:rPr lang="ko-KR" altLang="en-US" dirty="0"/>
              <a:t> 이용해 식별해야 </a:t>
            </a:r>
            <a:r>
              <a:rPr lang="ko-KR" altLang="en-US" dirty="0" smtClean="0"/>
              <a:t>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19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/>
              <a:t>(</a:t>
            </a:r>
            <a:r>
              <a:rPr lang="ko-KR" altLang="en-US" dirty="0"/>
              <a:t>규칙 </a:t>
            </a:r>
            <a:r>
              <a:rPr lang="en-US" altLang="ko-KR" dirty="0"/>
              <a:t>3</a:t>
            </a:r>
            <a:r>
              <a:rPr lang="en-US" altLang="ko-KR" dirty="0"/>
              <a:t>) </a:t>
            </a:r>
            <a:r>
              <a:rPr lang="ko-KR" altLang="en-US" dirty="0"/>
              <a:t>일대다 관계는 </a:t>
            </a:r>
            <a:r>
              <a:rPr lang="ko-KR" altLang="en-US" dirty="0" err="1"/>
              <a:t>외래키로</a:t>
            </a:r>
            <a:r>
              <a:rPr lang="ko-KR" altLang="en-US" dirty="0"/>
              <a:t> 표현한다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규칙 </a:t>
            </a:r>
            <a:r>
              <a:rPr lang="en-US" altLang="ko-KR" b="1" dirty="0">
                <a:solidFill>
                  <a:srgbClr val="FF0000"/>
                </a:solidFill>
              </a:rPr>
              <a:t>3-2) </a:t>
            </a:r>
            <a:r>
              <a:rPr lang="ko-KR" altLang="en-US" b="1" dirty="0">
                <a:solidFill>
                  <a:srgbClr val="FF0000"/>
                </a:solidFill>
              </a:rPr>
              <a:t>약한 개체가 참여하는 일대다 관계는 </a:t>
            </a:r>
            <a:r>
              <a:rPr lang="ko-KR" altLang="en-US" b="1" dirty="0" err="1">
                <a:solidFill>
                  <a:srgbClr val="FF0000"/>
                </a:solidFill>
              </a:rPr>
              <a:t>외래키를</a:t>
            </a:r>
            <a:r>
              <a:rPr lang="ko-KR" altLang="en-US" b="1" dirty="0">
                <a:solidFill>
                  <a:srgbClr val="FF0000"/>
                </a:solidFill>
              </a:rPr>
              <a:t> 포함해서 </a:t>
            </a:r>
            <a:r>
              <a:rPr lang="en-US" altLang="ko-KR" b="1" dirty="0">
                <a:solidFill>
                  <a:srgbClr val="FF0000"/>
                </a:solidFill>
              </a:rPr>
              <a:t/>
            </a:r>
            <a:br>
              <a:rPr lang="en-US" altLang="ko-KR" b="1" dirty="0">
                <a:solidFill>
                  <a:srgbClr val="FF0000"/>
                </a:solidFill>
              </a:rPr>
            </a:br>
            <a:r>
              <a:rPr lang="ko-KR" altLang="en-US" b="1" dirty="0" err="1">
                <a:solidFill>
                  <a:srgbClr val="FF0000"/>
                </a:solidFill>
              </a:rPr>
              <a:t>기본키를</a:t>
            </a:r>
            <a:r>
              <a:rPr lang="ko-KR" altLang="en-US" b="1" dirty="0">
                <a:solidFill>
                  <a:srgbClr val="FF0000"/>
                </a:solidFill>
              </a:rPr>
              <a:t> 지정한다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5" y="2573905"/>
            <a:ext cx="7431907" cy="423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2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75026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4) </a:t>
            </a:r>
            <a:r>
              <a:rPr lang="ko-KR" altLang="en-US" dirty="0" smtClean="0">
                <a:solidFill>
                  <a:srgbClr val="FF0000"/>
                </a:solidFill>
              </a:rPr>
              <a:t>일대일 관계는 </a:t>
            </a:r>
            <a:r>
              <a:rPr lang="ko-KR" altLang="en-US" dirty="0" err="1" smtClean="0">
                <a:solidFill>
                  <a:srgbClr val="FF0000"/>
                </a:solidFill>
              </a:rPr>
              <a:t>외래키로</a:t>
            </a:r>
            <a:r>
              <a:rPr lang="ko-KR" altLang="en-US" dirty="0" smtClean="0">
                <a:solidFill>
                  <a:srgbClr val="FF0000"/>
                </a:solidFill>
              </a:rPr>
              <a:t> 표현한다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E-R </a:t>
            </a:r>
            <a:r>
              <a:rPr lang="ko-KR" altLang="en-US" dirty="0"/>
              <a:t>다이어그램의 </a:t>
            </a:r>
            <a:r>
              <a:rPr lang="ko-KR" altLang="en-US" dirty="0" smtClean="0"/>
              <a:t>일대일 </a:t>
            </a:r>
            <a:r>
              <a:rPr lang="ko-KR" altLang="en-US" dirty="0"/>
              <a:t>관계는 </a:t>
            </a:r>
            <a:r>
              <a:rPr lang="ko-KR" altLang="en-US" dirty="0" err="1"/>
              <a:t>외래키로만</a:t>
            </a:r>
            <a:r>
              <a:rPr lang="ko-KR" altLang="en-US" dirty="0"/>
              <a:t> 표현</a:t>
            </a:r>
            <a:endParaRPr lang="en-US" altLang="ko-KR" dirty="0"/>
          </a:p>
          <a:p>
            <a:pPr lvl="2">
              <a:lnSpc>
                <a:spcPct val="200000"/>
              </a:lnSpc>
            </a:pPr>
            <a:r>
              <a:rPr lang="en-US" altLang="ko-KR" dirty="0"/>
              <a:t>(</a:t>
            </a:r>
            <a:r>
              <a:rPr lang="ko-KR" altLang="en-US" dirty="0"/>
              <a:t>규칙 </a:t>
            </a:r>
            <a:r>
              <a:rPr lang="en-US" altLang="ko-KR" dirty="0" smtClean="0"/>
              <a:t>4-1</a:t>
            </a:r>
            <a:r>
              <a:rPr lang="en-US" altLang="ko-KR" dirty="0"/>
              <a:t>) </a:t>
            </a:r>
            <a:r>
              <a:rPr lang="ko-KR" altLang="en-US" dirty="0"/>
              <a:t>일반적인 </a:t>
            </a:r>
            <a:r>
              <a:rPr lang="ko-KR" altLang="en-US" dirty="0" smtClean="0"/>
              <a:t>일대일 </a:t>
            </a:r>
            <a:r>
              <a:rPr lang="ko-KR" altLang="en-US" dirty="0"/>
              <a:t>관계는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서로 주고받는다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>
              <a:lnSpc>
                <a:spcPct val="200000"/>
              </a:lnSpc>
            </a:pPr>
            <a:r>
              <a:rPr lang="en-US" altLang="ko-KR" dirty="0"/>
              <a:t>(</a:t>
            </a:r>
            <a:r>
              <a:rPr lang="ko-KR" altLang="en-US" dirty="0"/>
              <a:t>규칙 </a:t>
            </a:r>
            <a:r>
              <a:rPr lang="en-US" altLang="ko-KR" dirty="0" smtClean="0"/>
              <a:t>4-2</a:t>
            </a:r>
            <a:r>
              <a:rPr lang="en-US" altLang="ko-KR" dirty="0"/>
              <a:t>) </a:t>
            </a:r>
            <a:r>
              <a:rPr lang="ko-KR" altLang="en-US" dirty="0" smtClean="0"/>
              <a:t>일대일 관계에 필수적으로 참여하는 개체의 </a:t>
            </a:r>
            <a:r>
              <a:rPr lang="ko-KR" altLang="en-US" dirty="0" err="1" smtClean="0"/>
              <a:t>릴레이션만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받는다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규칙</a:t>
            </a:r>
            <a:r>
              <a:rPr lang="ko-KR" altLang="en-US" dirty="0" smtClean="0"/>
              <a:t> </a:t>
            </a:r>
            <a:r>
              <a:rPr lang="en-US" altLang="ko-KR" dirty="0" smtClean="0"/>
              <a:t>4-3) </a:t>
            </a:r>
            <a:r>
              <a:rPr lang="ko-KR" altLang="en-US" dirty="0" smtClean="0"/>
              <a:t>모든 개체가 일대일 관계에 필수적으로 참여하면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하나로 합친다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524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4) </a:t>
            </a:r>
            <a:r>
              <a:rPr lang="ko-KR" altLang="en-US" dirty="0" smtClean="0">
                <a:solidFill>
                  <a:srgbClr val="FF0000"/>
                </a:solidFill>
              </a:rPr>
              <a:t>일대일 관계는 </a:t>
            </a:r>
            <a:r>
              <a:rPr lang="ko-KR" altLang="en-US" dirty="0" err="1" smtClean="0">
                <a:solidFill>
                  <a:srgbClr val="FF0000"/>
                </a:solidFill>
              </a:rPr>
              <a:t>외래키로</a:t>
            </a:r>
            <a:r>
              <a:rPr lang="ko-KR" altLang="en-US" dirty="0" smtClean="0">
                <a:solidFill>
                  <a:srgbClr val="FF0000"/>
                </a:solidFill>
              </a:rPr>
              <a:t> 표현한다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4-1) </a:t>
            </a:r>
            <a:r>
              <a:rPr lang="ko-KR" altLang="en-US" dirty="0" smtClean="0"/>
              <a:t>일반적인 일대일 관계는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서로 주고받는다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관계에 참여하는 개체 </a:t>
            </a:r>
            <a:r>
              <a:rPr lang="ko-KR" altLang="en-US" dirty="0" err="1" smtClean="0"/>
              <a:t>릴레이션들이</a:t>
            </a:r>
            <a:r>
              <a:rPr lang="ko-KR" altLang="en-US" dirty="0" smtClean="0"/>
              <a:t> 서로의 </a:t>
            </a:r>
            <a:r>
              <a:rPr lang="ko-KR" altLang="en-US" dirty="0" err="1" smtClean="0"/>
              <a:t>기본키를</a:t>
            </a:r>
            <a:r>
              <a:rPr lang="ko-KR" altLang="en-US" dirty="0" smtClean="0"/>
              <a:t> 주고받아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관계의 </a:t>
            </a:r>
            <a:r>
              <a:rPr lang="ko-KR" altLang="en-US" dirty="0"/>
              <a:t>속성들도 </a:t>
            </a:r>
            <a:r>
              <a:rPr lang="ko-KR" altLang="en-US" dirty="0" smtClean="0"/>
              <a:t>모든 개체 </a:t>
            </a:r>
            <a:r>
              <a:rPr lang="ko-KR" altLang="en-US" dirty="0" err="1"/>
              <a:t>릴레이션에</a:t>
            </a:r>
            <a:r>
              <a:rPr lang="ko-KR" altLang="en-US" dirty="0"/>
              <a:t> </a:t>
            </a:r>
            <a:r>
              <a:rPr lang="ko-KR" altLang="en-US" dirty="0" smtClean="0"/>
              <a:t>포함시킴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불필요한 데이터 중복이 발생할 수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4496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/>
              <a:t>(</a:t>
            </a:r>
            <a:r>
              <a:rPr lang="ko-KR" altLang="en-US" dirty="0"/>
              <a:t>규칙 </a:t>
            </a:r>
            <a:r>
              <a:rPr lang="en-US" altLang="ko-KR" dirty="0"/>
              <a:t>4) </a:t>
            </a:r>
            <a:r>
              <a:rPr lang="ko-KR" altLang="en-US" dirty="0"/>
              <a:t>일대일 관계는 </a:t>
            </a:r>
            <a:r>
              <a:rPr lang="ko-KR" altLang="en-US" dirty="0" err="1"/>
              <a:t>외래키로</a:t>
            </a:r>
            <a:r>
              <a:rPr lang="ko-KR" altLang="en-US" dirty="0"/>
              <a:t> 표현한다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규칙 </a:t>
            </a:r>
            <a:r>
              <a:rPr lang="en-US" altLang="ko-KR" b="1" dirty="0" smtClean="0">
                <a:solidFill>
                  <a:srgbClr val="FF0000"/>
                </a:solidFill>
              </a:rPr>
              <a:t>4-1) </a:t>
            </a:r>
            <a:r>
              <a:rPr lang="ko-KR" altLang="en-US" b="1" dirty="0" smtClean="0">
                <a:solidFill>
                  <a:srgbClr val="FF0000"/>
                </a:solidFill>
              </a:rPr>
              <a:t>일반적인 일대일 관계는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외래키를</a:t>
            </a:r>
            <a:r>
              <a:rPr lang="ko-KR" altLang="en-US" b="1" dirty="0" smtClean="0">
                <a:solidFill>
                  <a:srgbClr val="FF0000"/>
                </a:solidFill>
              </a:rPr>
              <a:t> 서로 주고받는다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</a:p>
          <a:p>
            <a:pPr lvl="2">
              <a:lnSpc>
                <a:spcPct val="20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2078850"/>
            <a:ext cx="7785866" cy="468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5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4) </a:t>
            </a:r>
            <a:r>
              <a:rPr lang="ko-KR" altLang="en-US" dirty="0" smtClean="0">
                <a:solidFill>
                  <a:srgbClr val="FF0000"/>
                </a:solidFill>
              </a:rPr>
              <a:t>일대일 관계는 </a:t>
            </a:r>
            <a:r>
              <a:rPr lang="ko-KR" altLang="en-US" dirty="0" err="1" smtClean="0">
                <a:solidFill>
                  <a:srgbClr val="FF0000"/>
                </a:solidFill>
              </a:rPr>
              <a:t>외래키로</a:t>
            </a:r>
            <a:r>
              <a:rPr lang="ko-KR" altLang="en-US" dirty="0" smtClean="0">
                <a:solidFill>
                  <a:srgbClr val="FF0000"/>
                </a:solidFill>
              </a:rPr>
              <a:t> 표현한다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4-2) </a:t>
            </a:r>
            <a:r>
              <a:rPr lang="ko-KR" altLang="en-US" dirty="0" smtClean="0"/>
              <a:t>필수적으로 참여하는 개체 </a:t>
            </a:r>
            <a:r>
              <a:rPr lang="ko-KR" altLang="en-US" dirty="0" err="1" smtClean="0"/>
              <a:t>릴레이션만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받는다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관계에 필수적으로 참여하는 개체 </a:t>
            </a:r>
            <a:r>
              <a:rPr lang="ko-KR" altLang="en-US" dirty="0" err="1" smtClean="0"/>
              <a:t>릴레이션에만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포함시킴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관계의 속성들은 관계에 필수적으로 참여하는 개체 </a:t>
            </a:r>
            <a:r>
              <a:rPr lang="ko-KR" altLang="en-US" dirty="0" err="1"/>
              <a:t>릴레이션에</a:t>
            </a:r>
            <a:r>
              <a:rPr lang="ko-KR" altLang="en-US" dirty="0"/>
              <a:t> </a:t>
            </a:r>
            <a:r>
              <a:rPr lang="ko-KR" altLang="en-US" dirty="0" smtClean="0"/>
              <a:t>포함시킴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3701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(</a:t>
            </a:r>
            <a:r>
              <a:rPr lang="ko-KR" altLang="en-US" dirty="0"/>
              <a:t>규칙 </a:t>
            </a:r>
            <a:r>
              <a:rPr lang="en-US" altLang="ko-KR" dirty="0"/>
              <a:t>4) </a:t>
            </a:r>
            <a:r>
              <a:rPr lang="ko-KR" altLang="en-US" dirty="0"/>
              <a:t>일대일 관계는 </a:t>
            </a:r>
            <a:r>
              <a:rPr lang="ko-KR" altLang="en-US" dirty="0" err="1"/>
              <a:t>외래키로</a:t>
            </a:r>
            <a:r>
              <a:rPr lang="ko-KR" altLang="en-US" dirty="0"/>
              <a:t> 표현한다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규칙 </a:t>
            </a:r>
            <a:r>
              <a:rPr lang="en-US" altLang="ko-KR" b="1" dirty="0" smtClean="0">
                <a:solidFill>
                  <a:srgbClr val="FF0000"/>
                </a:solidFill>
              </a:rPr>
              <a:t>4-2) </a:t>
            </a:r>
            <a:r>
              <a:rPr lang="ko-KR" altLang="en-US" b="1" dirty="0" smtClean="0">
                <a:solidFill>
                  <a:srgbClr val="FF0000"/>
                </a:solidFill>
              </a:rPr>
              <a:t>필수적으로 참여하는 개체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릴레이션만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외래키를</a:t>
            </a:r>
            <a:r>
              <a:rPr lang="ko-KR" altLang="en-US" b="1" dirty="0" smtClean="0">
                <a:solidFill>
                  <a:srgbClr val="FF0000"/>
                </a:solidFill>
              </a:rPr>
              <a:t> 받는다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</a:p>
          <a:p>
            <a:pPr lvl="2">
              <a:lnSpc>
                <a:spcPct val="20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49" y="2125552"/>
            <a:ext cx="8012255" cy="455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1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4) </a:t>
            </a:r>
            <a:r>
              <a:rPr lang="ko-KR" altLang="en-US" dirty="0" smtClean="0">
                <a:solidFill>
                  <a:srgbClr val="FF0000"/>
                </a:solidFill>
              </a:rPr>
              <a:t>일대일 관계는 </a:t>
            </a:r>
            <a:r>
              <a:rPr lang="ko-KR" altLang="en-US" dirty="0" err="1" smtClean="0">
                <a:solidFill>
                  <a:srgbClr val="FF0000"/>
                </a:solidFill>
              </a:rPr>
              <a:t>외래키로</a:t>
            </a:r>
            <a:r>
              <a:rPr lang="ko-KR" altLang="en-US" dirty="0" smtClean="0">
                <a:solidFill>
                  <a:srgbClr val="FF0000"/>
                </a:solidFill>
              </a:rPr>
              <a:t> 표현한다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4-3) </a:t>
            </a:r>
            <a:r>
              <a:rPr lang="ko-KR" altLang="en-US" dirty="0" smtClean="0"/>
              <a:t>모든 개체가 필수적으로 참여하면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하나로 합친다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관계에 참여하는 개체 </a:t>
            </a:r>
            <a:r>
              <a:rPr lang="ko-KR" altLang="en-US" dirty="0" err="1" smtClean="0"/>
              <a:t>릴레이션들을</a:t>
            </a:r>
            <a:r>
              <a:rPr lang="ko-KR" altLang="en-US" dirty="0" smtClean="0"/>
              <a:t> 하나의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합쳐서 표현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/>
              <a:t>관계의 </a:t>
            </a:r>
            <a:r>
              <a:rPr lang="ko-KR" altLang="en-US" dirty="0" smtClean="0"/>
              <a:t>이름을</a:t>
            </a:r>
            <a:r>
              <a:rPr lang="ko-KR" altLang="en-US" dirty="0" smtClean="0">
                <a:sym typeface="Wingdings"/>
              </a:rPr>
              <a:t> </a:t>
            </a:r>
            <a:r>
              <a:rPr lang="ko-KR" altLang="en-US" dirty="0" err="1"/>
              <a:t>릴레이션</a:t>
            </a:r>
            <a:r>
              <a:rPr lang="ko-KR" altLang="en-US" dirty="0"/>
              <a:t> </a:t>
            </a:r>
            <a:r>
              <a:rPr lang="ko-KR" altLang="en-US" dirty="0" smtClean="0"/>
              <a:t>이름으로 사용하고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관계에 참여하는 두 개체의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속성들을 관계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모두 포함시킴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두 개체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 키 속성을 조합하여 관계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기본키로</a:t>
            </a:r>
            <a:r>
              <a:rPr lang="ko-KR" altLang="en-US" dirty="0" smtClean="0"/>
              <a:t>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877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데이터베이스 설계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E-R </a:t>
            </a:r>
            <a:r>
              <a:rPr lang="ko-KR" altLang="en-US" dirty="0" smtClean="0"/>
              <a:t>모델과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변환 규칙을 이용한 설계의 과정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382090" y="2078850"/>
            <a:ext cx="3375375" cy="1530170"/>
          </a:xfrm>
          <a:prstGeom prst="wedgeRoundRectCallout">
            <a:avLst>
              <a:gd name="adj1" fmla="val -64102"/>
              <a:gd name="adj2" fmla="val 39160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설계 과정 중에 오류를 발견하여 변경이 필요하면 이전 단계로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되돌아가 설계 </a:t>
            </a:r>
            <a:r>
              <a:rPr lang="ko-KR" altLang="en-US" sz="1600" dirty="0" smtClean="0">
                <a:solidFill>
                  <a:schemeClr val="tx1"/>
                </a:solidFill>
              </a:rPr>
              <a:t>내용 </a:t>
            </a:r>
            <a:r>
              <a:rPr lang="ko-KR" altLang="en-US" sz="1600" dirty="0" smtClean="0">
                <a:solidFill>
                  <a:schemeClr val="tx1"/>
                </a:solidFill>
              </a:rPr>
              <a:t>변경 가능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55" y="1583791"/>
            <a:ext cx="3420380" cy="508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2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(</a:t>
            </a:r>
            <a:r>
              <a:rPr lang="ko-KR" altLang="en-US" dirty="0"/>
              <a:t>규칙 </a:t>
            </a:r>
            <a:r>
              <a:rPr lang="en-US" altLang="ko-KR" dirty="0"/>
              <a:t>4) </a:t>
            </a:r>
            <a:r>
              <a:rPr lang="ko-KR" altLang="en-US" dirty="0"/>
              <a:t>일대일 관계는 </a:t>
            </a:r>
            <a:r>
              <a:rPr lang="ko-KR" altLang="en-US" dirty="0" err="1"/>
              <a:t>외래키로</a:t>
            </a:r>
            <a:r>
              <a:rPr lang="ko-KR" altLang="en-US" dirty="0"/>
              <a:t> 표현한다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규칙 </a:t>
            </a:r>
            <a:r>
              <a:rPr lang="en-US" altLang="ko-KR" b="1" dirty="0" smtClean="0">
                <a:solidFill>
                  <a:srgbClr val="FF0000"/>
                </a:solidFill>
              </a:rPr>
              <a:t>4-3) </a:t>
            </a:r>
            <a:r>
              <a:rPr lang="ko-KR" altLang="en-US" b="1" dirty="0" smtClean="0">
                <a:solidFill>
                  <a:srgbClr val="FF0000"/>
                </a:solidFill>
              </a:rPr>
              <a:t>모든 개체가 필수적으로 참여하면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릴레이션</a:t>
            </a:r>
            <a:r>
              <a:rPr lang="ko-KR" altLang="en-US" b="1" dirty="0" smtClean="0">
                <a:solidFill>
                  <a:srgbClr val="FF0000"/>
                </a:solidFill>
              </a:rPr>
              <a:t> 하나로 합친다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</a:p>
          <a:p>
            <a:pPr lvl="2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9" y="2213865"/>
            <a:ext cx="8325211" cy="414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2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2460" y="1140544"/>
            <a:ext cx="8955045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5) </a:t>
            </a:r>
            <a:r>
              <a:rPr lang="ko-KR" altLang="en-US" dirty="0" smtClean="0">
                <a:solidFill>
                  <a:srgbClr val="FF0000"/>
                </a:solidFill>
              </a:rPr>
              <a:t>다중 값 속성은 </a:t>
            </a:r>
            <a:r>
              <a:rPr lang="ko-KR" altLang="en-US" dirty="0" err="1" smtClean="0">
                <a:solidFill>
                  <a:srgbClr val="FF0000"/>
                </a:solidFill>
              </a:rPr>
              <a:t>릴레이션으로</a:t>
            </a:r>
            <a:r>
              <a:rPr lang="ko-KR" altLang="en-US" dirty="0" smtClean="0">
                <a:solidFill>
                  <a:srgbClr val="FF0000"/>
                </a:solidFill>
              </a:rPr>
              <a:t> 변환한다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E-R </a:t>
            </a:r>
            <a:r>
              <a:rPr lang="ko-KR" altLang="en-US" dirty="0" smtClean="0"/>
              <a:t>다이어그램의 다중 값 속성은 독립적인 </a:t>
            </a:r>
            <a:r>
              <a:rPr lang="ko-KR" altLang="en-US" dirty="0" err="1"/>
              <a:t>릴레이션으로</a:t>
            </a:r>
            <a:r>
              <a:rPr lang="ko-KR" altLang="en-US" dirty="0"/>
              <a:t>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다중 값 속성과 함께 그 속성을 가지고 있던 개체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기본키를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가져와 새로운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포함시킴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새로운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기본키는</a:t>
            </a:r>
            <a:r>
              <a:rPr lang="ko-KR" altLang="en-US" dirty="0" smtClean="0"/>
              <a:t> 다중 값 속성과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조합하여 지정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8977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2460" y="1140544"/>
            <a:ext cx="8955045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5) </a:t>
            </a:r>
            <a:r>
              <a:rPr lang="ko-KR" altLang="en-US" dirty="0" smtClean="0">
                <a:solidFill>
                  <a:srgbClr val="FF0000"/>
                </a:solidFill>
              </a:rPr>
              <a:t>다중 값 속성은 </a:t>
            </a:r>
            <a:r>
              <a:rPr lang="ko-KR" altLang="en-US" dirty="0" err="1" smtClean="0">
                <a:solidFill>
                  <a:srgbClr val="FF0000"/>
                </a:solidFill>
              </a:rPr>
              <a:t>릴레이션으로</a:t>
            </a:r>
            <a:r>
              <a:rPr lang="ko-KR" altLang="en-US" dirty="0" smtClean="0">
                <a:solidFill>
                  <a:srgbClr val="FF0000"/>
                </a:solidFill>
              </a:rPr>
              <a:t> 변환한다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1673805"/>
            <a:ext cx="7564861" cy="492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9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2460" y="1140544"/>
            <a:ext cx="8955045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5) </a:t>
            </a:r>
            <a:r>
              <a:rPr lang="ko-KR" altLang="en-US" dirty="0" smtClean="0">
                <a:solidFill>
                  <a:srgbClr val="FF0000"/>
                </a:solidFill>
              </a:rPr>
              <a:t>다중 값 속성은 </a:t>
            </a:r>
            <a:r>
              <a:rPr lang="ko-KR" altLang="en-US" dirty="0" err="1" smtClean="0">
                <a:solidFill>
                  <a:srgbClr val="FF0000"/>
                </a:solidFill>
              </a:rPr>
              <a:t>릴레이션으로</a:t>
            </a:r>
            <a:r>
              <a:rPr lang="ko-KR" altLang="en-US" dirty="0" smtClean="0">
                <a:solidFill>
                  <a:srgbClr val="FF0000"/>
                </a:solidFill>
              </a:rPr>
              <a:t> 변환한다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01" y="1803199"/>
            <a:ext cx="7726846" cy="237532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1016604" y="4569686"/>
            <a:ext cx="7560839" cy="704520"/>
          </a:xfrm>
          <a:prstGeom prst="wedgeRoundRectCallout">
            <a:avLst>
              <a:gd name="adj1" fmla="val -21726"/>
              <a:gd name="adj2" fmla="val -9965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사원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“</a:t>
            </a:r>
            <a:r>
              <a:rPr lang="ko-KR" altLang="en-US" sz="1600" dirty="0" smtClean="0">
                <a:solidFill>
                  <a:schemeClr val="tx1"/>
                </a:solidFill>
              </a:rPr>
              <a:t>속성에 다중 값을 저장할 수 없다</a:t>
            </a:r>
            <a:r>
              <a:rPr lang="en-US" altLang="ko-KR" sz="1600" dirty="0" smtClean="0">
                <a:solidFill>
                  <a:schemeClr val="tx1"/>
                </a:solidFill>
              </a:rPr>
              <a:t>”</a:t>
            </a:r>
            <a:r>
              <a:rPr lang="ko-KR" altLang="en-US" sz="1600" dirty="0" smtClean="0">
                <a:solidFill>
                  <a:schemeClr val="tx1"/>
                </a:solidFill>
              </a:rPr>
              <a:t>는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</a:t>
            </a:r>
            <a:r>
              <a:rPr lang="ko-KR" altLang="en-US" sz="1600" dirty="0" smtClean="0">
                <a:solidFill>
                  <a:schemeClr val="tx1"/>
                </a:solidFill>
              </a:rPr>
              <a:t> 특성을 위반함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18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2460" y="1140544"/>
            <a:ext cx="8955045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5) </a:t>
            </a:r>
            <a:r>
              <a:rPr lang="ko-KR" altLang="en-US" dirty="0" smtClean="0">
                <a:solidFill>
                  <a:srgbClr val="FF0000"/>
                </a:solidFill>
              </a:rPr>
              <a:t>다중 값 속성은 </a:t>
            </a:r>
            <a:r>
              <a:rPr lang="ko-KR" altLang="en-US" dirty="0" err="1" smtClean="0">
                <a:solidFill>
                  <a:srgbClr val="FF0000"/>
                </a:solidFill>
              </a:rPr>
              <a:t>릴레이션으로</a:t>
            </a:r>
            <a:r>
              <a:rPr lang="ko-KR" altLang="en-US" dirty="0" smtClean="0">
                <a:solidFill>
                  <a:srgbClr val="FF0000"/>
                </a:solidFill>
              </a:rPr>
              <a:t> 변환한다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90" y="1731776"/>
            <a:ext cx="5873790" cy="3047374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882064" y="5254440"/>
            <a:ext cx="7515835" cy="945105"/>
          </a:xfrm>
          <a:prstGeom prst="wedgeRoundRectCallout">
            <a:avLst>
              <a:gd name="adj1" fmla="val -16339"/>
              <a:gd name="adj2" fmla="val -8260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사원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</a:t>
            </a:r>
            <a:r>
              <a:rPr lang="ko-KR" altLang="en-US" sz="1600" dirty="0" smtClean="0">
                <a:solidFill>
                  <a:schemeClr val="tx1"/>
                </a:solidFill>
              </a:rPr>
              <a:t> 특성을 위반하지는 않지만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사원번호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사원명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직위 속성의 값이 불필요하게 중복 저장되는 문제가 발생함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03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2460" y="1140544"/>
            <a:ext cx="8955045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5) </a:t>
            </a:r>
            <a:r>
              <a:rPr lang="ko-KR" altLang="en-US" dirty="0" smtClean="0">
                <a:solidFill>
                  <a:srgbClr val="FF0000"/>
                </a:solidFill>
              </a:rPr>
              <a:t>다중 값 속성은 </a:t>
            </a:r>
            <a:r>
              <a:rPr lang="ko-KR" altLang="en-US" dirty="0" err="1" smtClean="0">
                <a:solidFill>
                  <a:srgbClr val="FF0000"/>
                </a:solidFill>
              </a:rPr>
              <a:t>릴레이션으로</a:t>
            </a:r>
            <a:r>
              <a:rPr lang="ko-KR" altLang="en-US" dirty="0" smtClean="0">
                <a:solidFill>
                  <a:srgbClr val="FF0000"/>
                </a:solidFill>
              </a:rPr>
              <a:t> 변환한다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5" y="1795393"/>
            <a:ext cx="6916369" cy="3202022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837059" y="5394162"/>
            <a:ext cx="7515835" cy="945105"/>
          </a:xfrm>
          <a:prstGeom prst="wedgeRoundRectCallout">
            <a:avLst>
              <a:gd name="adj1" fmla="val -16339"/>
              <a:gd name="adj2" fmla="val -8260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규칙 </a:t>
            </a:r>
            <a:r>
              <a:rPr lang="en-US" altLang="ko-KR" sz="1600" dirty="0" smtClean="0">
                <a:solidFill>
                  <a:schemeClr val="tx1"/>
                </a:solidFill>
              </a:rPr>
              <a:t>5)</a:t>
            </a:r>
            <a:r>
              <a:rPr lang="ko-KR" altLang="en-US" sz="1600" dirty="0" smtClean="0">
                <a:solidFill>
                  <a:schemeClr val="tx1"/>
                </a:solidFill>
              </a:rPr>
              <a:t>에 따라 다중 값 속성을 독립적인 릴레이션으로 변환하면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불필요한 중복을 제거하면서도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릴레이션의</a:t>
            </a:r>
            <a:r>
              <a:rPr lang="ko-KR" altLang="en-US" sz="1600" dirty="0" smtClean="0">
                <a:solidFill>
                  <a:schemeClr val="tx1"/>
                </a:solidFill>
              </a:rPr>
              <a:t> 특성을 만족시킬 수 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756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ko-KR" altLang="en-US" dirty="0" smtClean="0">
                <a:solidFill>
                  <a:srgbClr val="FF0000"/>
                </a:solidFill>
              </a:rPr>
              <a:t>기타 고려 사항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모든 관계를 독립적인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변환할 수 있다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속성이 많은 관계는 유형에 상관없이 </a:t>
            </a:r>
            <a:r>
              <a:rPr lang="ko-KR" altLang="en-US" dirty="0" err="1"/>
              <a:t>릴레이션으로의</a:t>
            </a:r>
            <a:r>
              <a:rPr lang="ko-KR" altLang="en-US" dirty="0"/>
              <a:t> 변환을 고려할 수 있음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25" y="2566899"/>
            <a:ext cx="6930770" cy="428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1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ko-KR" altLang="en-US" dirty="0" smtClean="0">
                <a:solidFill>
                  <a:srgbClr val="FF0000"/>
                </a:solidFill>
              </a:rPr>
              <a:t>기타 고려 사항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개체가 자기 자신과 관계를 맺는 순환 관계도 기본 규칙을 그대로 적용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168860"/>
            <a:ext cx="7587335" cy="45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1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251520" y="1140544"/>
            <a:ext cx="8775025" cy="5543705"/>
          </a:xfrm>
        </p:spPr>
        <p:txBody>
          <a:bodyPr/>
          <a:lstStyle/>
          <a:p>
            <a:r>
              <a:rPr lang="ko-KR" altLang="en-US" dirty="0" err="1" smtClean="0"/>
              <a:t>릴레이션</a:t>
            </a:r>
            <a:r>
              <a:rPr lang="ko-KR" altLang="en-US" dirty="0" smtClean="0"/>
              <a:t> 스키마 변환 규칙을 이용한 논리적 설계 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30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8-26]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E-R </a:t>
            </a:r>
            <a:r>
              <a:rPr lang="ko-KR" altLang="en-US" dirty="0" smtClean="0"/>
              <a:t>다이어그램을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변환하는 과정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rgbClr val="FF00FF"/>
                </a:solidFill>
              </a:rPr>
              <a:t>STEP 1)  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적용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" b="4381"/>
          <a:stretch/>
        </p:blipFill>
        <p:spPr>
          <a:xfrm>
            <a:off x="3401870" y="2066792"/>
            <a:ext cx="5265585" cy="47912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19" r="45164"/>
          <a:stretch/>
        </p:blipFill>
        <p:spPr>
          <a:xfrm>
            <a:off x="4441686" y="6444335"/>
            <a:ext cx="3955739" cy="30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6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/>
          <a:lstStyle/>
          <a:p>
            <a:r>
              <a:rPr lang="ko-KR" altLang="en-US" dirty="0" err="1" smtClean="0"/>
              <a:t>릴레이션</a:t>
            </a:r>
            <a:r>
              <a:rPr lang="ko-KR" altLang="en-US" dirty="0" smtClean="0"/>
              <a:t> 스키마 변환 규칙을 이용한 논리적 설계 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30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8-26]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E-R </a:t>
            </a:r>
            <a:r>
              <a:rPr lang="ko-KR" altLang="en-US" dirty="0" smtClean="0"/>
              <a:t>다이어그램을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변환하는 과정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규칙 </a:t>
            </a:r>
            <a:r>
              <a:rPr lang="en-US" altLang="ko-KR" dirty="0"/>
              <a:t>1) </a:t>
            </a:r>
            <a:r>
              <a:rPr lang="ko-KR" altLang="en-US" dirty="0"/>
              <a:t>적용 결과 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5" y="2843935"/>
            <a:ext cx="8316923" cy="28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8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데이터베이스 설계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E-R </a:t>
            </a:r>
            <a:r>
              <a:rPr lang="ko-KR" altLang="en-US" dirty="0"/>
              <a:t>모델과 </a:t>
            </a:r>
            <a:r>
              <a:rPr lang="ko-KR" altLang="en-US" dirty="0" err="1"/>
              <a:t>릴레이션</a:t>
            </a:r>
            <a:r>
              <a:rPr lang="ko-KR" altLang="en-US" dirty="0"/>
              <a:t> 변환 규칙을 이용한 설계의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4" name="왼쪽 중괄호 3"/>
          <p:cNvSpPr/>
          <p:nvPr/>
        </p:nvSpPr>
        <p:spPr>
          <a:xfrm>
            <a:off x="1376645" y="1718809"/>
            <a:ext cx="450050" cy="2655295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5432" y="2861790"/>
            <a:ext cx="139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핵심 단계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00" y="1583795"/>
            <a:ext cx="6759739" cy="525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8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206515" y="1140544"/>
            <a:ext cx="8775025" cy="5543705"/>
          </a:xfrm>
        </p:spPr>
        <p:txBody>
          <a:bodyPr/>
          <a:lstStyle/>
          <a:p>
            <a:r>
              <a:rPr lang="ko-KR" altLang="en-US" dirty="0" err="1" smtClean="0"/>
              <a:t>릴레이션</a:t>
            </a:r>
            <a:r>
              <a:rPr lang="ko-KR" altLang="en-US" dirty="0" smtClean="0"/>
              <a:t> 스키마 변환 규칙을 이용한 논리적 설계 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30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8-26]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E-R </a:t>
            </a:r>
            <a:r>
              <a:rPr lang="ko-KR" altLang="en-US" dirty="0" smtClean="0"/>
              <a:t>다이어그램을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변환하는 과정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FF00FF"/>
                </a:solidFill>
              </a:rPr>
              <a:t>STEP 2)  </a:t>
            </a:r>
            <a:r>
              <a:rPr lang="ko-KR" altLang="en-US" dirty="0"/>
              <a:t>규칙 </a:t>
            </a:r>
            <a:r>
              <a:rPr lang="en-US" altLang="ko-KR" dirty="0"/>
              <a:t>2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9"/>
          <a:stretch/>
        </p:blipFill>
        <p:spPr>
          <a:xfrm>
            <a:off x="3311859" y="2168860"/>
            <a:ext cx="5355596" cy="45972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73" r="47788"/>
          <a:stretch/>
        </p:blipFill>
        <p:spPr>
          <a:xfrm>
            <a:off x="4350392" y="6437945"/>
            <a:ext cx="3867013" cy="2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8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/>
          <a:lstStyle/>
          <a:p>
            <a:r>
              <a:rPr lang="ko-KR" altLang="en-US" dirty="0" err="1" smtClean="0"/>
              <a:t>릴레이션</a:t>
            </a:r>
            <a:r>
              <a:rPr lang="ko-KR" altLang="en-US" dirty="0" smtClean="0"/>
              <a:t> 스키마 변환 규칙을 이용한 논리적 설계 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30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8-26]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E-R </a:t>
            </a:r>
            <a:r>
              <a:rPr lang="ko-KR" altLang="en-US" dirty="0" smtClean="0"/>
              <a:t>다이어그램을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변환하는 과정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규칙 </a:t>
            </a:r>
            <a:r>
              <a:rPr lang="en-US" altLang="ko-KR" dirty="0"/>
              <a:t>2) </a:t>
            </a:r>
            <a:r>
              <a:rPr lang="ko-KR" altLang="en-US" dirty="0"/>
              <a:t>적용 결과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42" y="2708920"/>
            <a:ext cx="7870803" cy="38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0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206515" y="1140544"/>
            <a:ext cx="8775025" cy="5543705"/>
          </a:xfrm>
        </p:spPr>
        <p:txBody>
          <a:bodyPr/>
          <a:lstStyle/>
          <a:p>
            <a:r>
              <a:rPr lang="ko-KR" altLang="en-US" dirty="0" err="1" smtClean="0"/>
              <a:t>릴레이션</a:t>
            </a:r>
            <a:r>
              <a:rPr lang="ko-KR" altLang="en-US" dirty="0" smtClean="0"/>
              <a:t> 스키마 변환 규칙을 이용한 논리적 설계 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30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8-26]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E-R </a:t>
            </a:r>
            <a:r>
              <a:rPr lang="ko-KR" altLang="en-US" dirty="0" smtClean="0"/>
              <a:t>다이어그램을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변환하는 과정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FF00FF"/>
                </a:solidFill>
              </a:rPr>
              <a:t>STEP 3)  </a:t>
            </a:r>
            <a:r>
              <a:rPr lang="ko-KR" altLang="en-US" dirty="0"/>
              <a:t>규칙 </a:t>
            </a:r>
            <a:r>
              <a:rPr lang="en-US" altLang="ko-KR" dirty="0"/>
              <a:t>3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683" b="4902"/>
          <a:stretch/>
        </p:blipFill>
        <p:spPr>
          <a:xfrm>
            <a:off x="3258792" y="2168860"/>
            <a:ext cx="5453668" cy="4560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78" r="47922"/>
          <a:stretch/>
        </p:blipFill>
        <p:spPr>
          <a:xfrm>
            <a:off x="4211960" y="6422147"/>
            <a:ext cx="3991275" cy="26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/>
          <a:lstStyle/>
          <a:p>
            <a:r>
              <a:rPr lang="ko-KR" altLang="en-US" dirty="0" err="1" smtClean="0"/>
              <a:t>릴레이션</a:t>
            </a:r>
            <a:r>
              <a:rPr lang="ko-KR" altLang="en-US" dirty="0" smtClean="0"/>
              <a:t> 스키마 변환 규칙을 이용한 논리적 설계 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30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8-26]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E-R </a:t>
            </a:r>
            <a:r>
              <a:rPr lang="ko-KR" altLang="en-US" dirty="0" smtClean="0"/>
              <a:t>다이어그램을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변환하는 과정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규칙 </a:t>
            </a:r>
            <a:r>
              <a:rPr lang="en-US" altLang="ko-KR" dirty="0"/>
              <a:t>3) </a:t>
            </a:r>
            <a:r>
              <a:rPr lang="ko-KR" altLang="en-US" dirty="0"/>
              <a:t>적용 결과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54" y="2798929"/>
            <a:ext cx="8188211" cy="351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 err="1" smtClean="0"/>
              <a:t>릴레이션</a:t>
            </a:r>
            <a:r>
              <a:rPr lang="ko-KR" altLang="en-US" dirty="0" smtClean="0"/>
              <a:t> </a:t>
            </a:r>
            <a:r>
              <a:rPr lang="ko-KR" altLang="en-US" dirty="0"/>
              <a:t>스키마 변환 규칙을 이용한 논리적 설계 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/>
              <a:t>30</a:t>
            </a:r>
            <a:r>
              <a:rPr lang="ko-KR" altLang="en-US" dirty="0"/>
              <a:t>페이지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8-26]</a:t>
            </a:r>
            <a:r>
              <a:rPr lang="ko-KR" altLang="en-US" dirty="0"/>
              <a:t>의 </a:t>
            </a:r>
            <a:r>
              <a:rPr lang="en-US" altLang="ko-KR" dirty="0"/>
              <a:t>E-R </a:t>
            </a:r>
            <a:r>
              <a:rPr lang="ko-KR" altLang="en-US" dirty="0"/>
              <a:t>다이어그램을 </a:t>
            </a:r>
            <a:r>
              <a:rPr lang="ko-KR" altLang="en-US" dirty="0" err="1"/>
              <a:t>릴레이션으로</a:t>
            </a:r>
            <a:r>
              <a:rPr lang="ko-KR" altLang="en-US" dirty="0"/>
              <a:t> 변환하는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1">
              <a:lnSpc>
                <a:spcPct val="180000"/>
              </a:lnSpc>
            </a:pPr>
            <a:r>
              <a:rPr lang="en-US" altLang="ko-KR" dirty="0">
                <a:solidFill>
                  <a:srgbClr val="FF00FF"/>
                </a:solidFill>
              </a:rPr>
              <a:t>STEP 4)  </a:t>
            </a:r>
            <a:r>
              <a:rPr lang="ko-KR" altLang="en-US" dirty="0"/>
              <a:t>규칙 </a:t>
            </a:r>
            <a:r>
              <a:rPr lang="en-US" altLang="ko-KR" dirty="0"/>
              <a:t>4 </a:t>
            </a:r>
            <a:r>
              <a:rPr lang="ko-KR" altLang="en-US" dirty="0"/>
              <a:t>적용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/>
              <a:t>일대일 관계가 없으므로 규칙 </a:t>
            </a:r>
            <a:r>
              <a:rPr lang="en-US" altLang="ko-KR" dirty="0"/>
              <a:t>4</a:t>
            </a:r>
            <a:r>
              <a:rPr lang="ko-KR" altLang="en-US" dirty="0"/>
              <a:t>는 적용할 필요가 없음 </a:t>
            </a:r>
            <a:endParaRPr lang="en-US" altLang="ko-KR" dirty="0" smtClean="0"/>
          </a:p>
          <a:p>
            <a:pPr lvl="1">
              <a:lnSpc>
                <a:spcPct val="180000"/>
              </a:lnSpc>
              <a:defRPr/>
            </a:pPr>
            <a:r>
              <a:rPr lang="en-US" altLang="ko-KR" dirty="0">
                <a:solidFill>
                  <a:srgbClr val="FF00FF"/>
                </a:solidFill>
              </a:rPr>
              <a:t>STEP 5)  </a:t>
            </a:r>
            <a:r>
              <a:rPr lang="ko-KR" altLang="en-US" dirty="0"/>
              <a:t>규칙 </a:t>
            </a:r>
            <a:r>
              <a:rPr lang="en-US" altLang="ko-KR" dirty="0"/>
              <a:t>5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다중 값 속성이 없으므로 규칙 </a:t>
            </a:r>
            <a:r>
              <a:rPr lang="en-US" altLang="ko-KR" dirty="0"/>
              <a:t>5</a:t>
            </a:r>
            <a:r>
              <a:rPr lang="ko-KR" altLang="en-US" dirty="0"/>
              <a:t>는 적용할 필요가 </a:t>
            </a:r>
            <a:r>
              <a:rPr lang="ko-KR" altLang="en-US" dirty="0" smtClean="0"/>
              <a:t>없음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1158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117454" y="1125655"/>
            <a:ext cx="9000051" cy="5543705"/>
          </a:xfrm>
        </p:spPr>
        <p:txBody>
          <a:bodyPr/>
          <a:lstStyle/>
          <a:p>
            <a:r>
              <a:rPr lang="ko-KR" altLang="en-US" dirty="0" err="1" smtClean="0"/>
              <a:t>릴레이션</a:t>
            </a:r>
            <a:r>
              <a:rPr lang="ko-KR" altLang="en-US" dirty="0" smtClean="0"/>
              <a:t> 스키마 변환 규칙을 이용한 논리적 설계 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30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8-26]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E-R </a:t>
            </a:r>
            <a:r>
              <a:rPr lang="ko-KR" altLang="en-US" dirty="0" smtClean="0"/>
              <a:t>다이어그램을 릴레이션으로 </a:t>
            </a:r>
            <a:r>
              <a:rPr lang="ko-KR" altLang="en-US" dirty="0" smtClean="0"/>
              <a:t>변환한 최종 결과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95" y="2393885"/>
            <a:ext cx="8692081" cy="372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테이블 명세서 작성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릴레이션</a:t>
            </a:r>
            <a:r>
              <a:rPr lang="ko-KR" altLang="en-US" dirty="0"/>
              <a:t> 스키마 변환 후 속성의 데이터 타입과 길이</a:t>
            </a:r>
            <a:r>
              <a:rPr lang="en-US" altLang="ko-KR" dirty="0"/>
              <a:t>, </a:t>
            </a:r>
            <a:r>
              <a:rPr lang="ko-KR" altLang="en-US" dirty="0"/>
              <a:t>널 값 허용 여부</a:t>
            </a:r>
            <a:r>
              <a:rPr lang="en-US" altLang="ko-KR" dirty="0"/>
              <a:t>, </a:t>
            </a:r>
            <a:r>
              <a:rPr lang="ko-KR" altLang="en-US" dirty="0"/>
              <a:t>기본값</a:t>
            </a:r>
            <a:r>
              <a:rPr lang="en-US" altLang="ko-KR" dirty="0"/>
              <a:t>, </a:t>
            </a:r>
            <a:r>
              <a:rPr lang="ko-KR" altLang="en-US" dirty="0"/>
              <a:t>제약조건 등을 세부적으로 결정하고 문서화시킴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테이블 명세서 </a:t>
            </a:r>
            <a:r>
              <a:rPr lang="en-US" altLang="ko-KR" dirty="0"/>
              <a:t>: </a:t>
            </a:r>
            <a:r>
              <a:rPr lang="ko-KR" altLang="en-US" dirty="0" err="1"/>
              <a:t>릴레이션</a:t>
            </a:r>
            <a:r>
              <a:rPr lang="ko-KR" altLang="en-US" dirty="0"/>
              <a:t> 스키마에 대한 설계 정보를 기술한 문서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76" y="3113965"/>
            <a:ext cx="7668969" cy="3487995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4481991" y="6341732"/>
            <a:ext cx="3960439" cy="450050"/>
          </a:xfrm>
          <a:prstGeom prst="wedgeRoundRectCallout">
            <a:avLst>
              <a:gd name="adj1" fmla="val -20419"/>
              <a:gd name="adj2" fmla="val -9281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MS SQL </a:t>
            </a:r>
            <a:r>
              <a:rPr lang="ko-KR" altLang="en-US" sz="1600" dirty="0" smtClean="0">
                <a:solidFill>
                  <a:schemeClr val="tx1"/>
                </a:solidFill>
              </a:rPr>
              <a:t>서버를 </a:t>
            </a:r>
            <a:r>
              <a:rPr lang="en-US" altLang="ko-KR" sz="1600" dirty="0" smtClean="0">
                <a:solidFill>
                  <a:schemeClr val="tx1"/>
                </a:solidFill>
              </a:rPr>
              <a:t>DBMS</a:t>
            </a:r>
            <a:r>
              <a:rPr lang="ko-KR" altLang="en-US" sz="1600" dirty="0" smtClean="0">
                <a:solidFill>
                  <a:schemeClr val="tx1"/>
                </a:solidFill>
              </a:rPr>
              <a:t>로 사용하는 경우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21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" y="1223755"/>
            <a:ext cx="8274022" cy="512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0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물리적 설계와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설계 </a:t>
            </a:r>
            <a:r>
              <a:rPr lang="en-US" altLang="ko-KR" dirty="0" smtClean="0"/>
              <a:t>4 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물리적 설계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하드웨어나 운영체제의 특성을 고려하여 필요한 </a:t>
            </a:r>
            <a:r>
              <a:rPr lang="ko-KR" altLang="en-US" dirty="0"/>
              <a:t>인덱스 구조나 내부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저장 </a:t>
            </a:r>
            <a:r>
              <a:rPr lang="ko-KR" altLang="en-US" dirty="0"/>
              <a:t>구조 </a:t>
            </a:r>
            <a:r>
              <a:rPr lang="ko-KR" altLang="en-US" dirty="0" smtClean="0"/>
              <a:t>등에 대한 물리적인 </a:t>
            </a:r>
            <a:r>
              <a:rPr lang="ko-KR" altLang="en-US" dirty="0"/>
              <a:t>구조를 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r>
              <a:rPr lang="ko-KR" altLang="en-US" dirty="0" smtClean="0"/>
              <a:t>설계 </a:t>
            </a:r>
            <a:r>
              <a:rPr lang="en-US" altLang="ko-KR" dirty="0" smtClean="0"/>
              <a:t>5 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SQL</a:t>
            </a:r>
            <a:r>
              <a:rPr lang="ko-KR" altLang="en-US" dirty="0" smtClean="0"/>
              <a:t>로 작성한 명령문을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에서 실행하여 데이터베이스를 실제로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5918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물리적 설계와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테이블 명세서에 따라 </a:t>
            </a:r>
            <a:r>
              <a:rPr lang="en-US" altLang="ko-KR" dirty="0"/>
              <a:t>SQL </a:t>
            </a:r>
            <a:r>
              <a:rPr lang="ko-KR" altLang="en-US" dirty="0"/>
              <a:t>문을 작성한 예</a:t>
            </a:r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718810"/>
            <a:ext cx="76104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5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설계 </a:t>
            </a:r>
            <a:r>
              <a:rPr lang="en-US" altLang="ko-KR" dirty="0" smtClean="0"/>
              <a:t>1 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요구 </a:t>
            </a:r>
            <a:r>
              <a:rPr lang="ko-KR" altLang="en-US" dirty="0"/>
              <a:t>사항 분석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사용자의 요구 사항을 수집하고 분석하여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개발할 데이터베이스의 </a:t>
            </a:r>
            <a:r>
              <a:rPr lang="ko-KR" altLang="en-US" dirty="0" smtClean="0"/>
              <a:t>용도 </a:t>
            </a:r>
            <a:r>
              <a:rPr lang="ko-KR" altLang="en-US" dirty="0" smtClean="0"/>
              <a:t>파악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업무에 필요한 데이터가 무엇인지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데이터에 어떤 처리가 필요한지 등을 고려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결과물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요구 사항 명세서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주요 작업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데이터베이스를 실제로 사용할 주요 사용자의 </a:t>
            </a:r>
            <a:r>
              <a:rPr lang="ko-KR" altLang="en-US" dirty="0" smtClean="0"/>
              <a:t>범위 </a:t>
            </a:r>
            <a:r>
              <a:rPr lang="ko-KR" altLang="en-US" dirty="0" smtClean="0"/>
              <a:t>결정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사용자가 조직에서 수행하는 </a:t>
            </a:r>
            <a:r>
              <a:rPr lang="ko-KR" altLang="en-US" dirty="0" smtClean="0"/>
              <a:t>업무 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면담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설문 조사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업무 관련 문서 분석 등의 방법을 이용해 요구 사항 수집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수집된 요구 사항에 대한 분석 결과를 요구 사항 명세서로 작성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8671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물리적 설계와 구현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" y="1448779"/>
            <a:ext cx="8312567" cy="320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0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8430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>
            <a:normAutofit/>
          </a:bodyPr>
          <a:lstStyle/>
          <a:p>
            <a:r>
              <a:rPr lang="ko-KR" altLang="en-US" dirty="0"/>
              <a:t>요구 사항 분석 예 </a:t>
            </a:r>
            <a:r>
              <a:rPr lang="en-US" altLang="ko-KR" dirty="0"/>
              <a:t>– [</a:t>
            </a:r>
            <a:r>
              <a:rPr lang="ko-KR" altLang="en-US" dirty="0" err="1"/>
              <a:t>한빛</a:t>
            </a:r>
            <a:r>
              <a:rPr lang="ko-KR" altLang="en-US" dirty="0"/>
              <a:t> </a:t>
            </a:r>
            <a:r>
              <a:rPr lang="ko-KR" altLang="en-US" dirty="0" err="1"/>
              <a:t>마트</a:t>
            </a:r>
            <a:r>
              <a:rPr lang="ko-KR" altLang="en-US" dirty="0"/>
              <a:t> 데이터베이스</a:t>
            </a:r>
            <a:r>
              <a:rPr lang="en-US" altLang="ko-KR" dirty="0"/>
              <a:t>]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인터넷으로 </a:t>
            </a:r>
            <a:r>
              <a:rPr lang="ko-KR" altLang="en-US" dirty="0" smtClean="0"/>
              <a:t>회원에게 </a:t>
            </a:r>
            <a:r>
              <a:rPr lang="ko-KR" altLang="en-US" dirty="0"/>
              <a:t>상품을 판매하는 </a:t>
            </a:r>
            <a:r>
              <a:rPr lang="ko-KR" altLang="en-US" dirty="0" err="1"/>
              <a:t>한빛</a:t>
            </a:r>
            <a:r>
              <a:rPr lang="ko-KR" altLang="en-US" dirty="0"/>
              <a:t> </a:t>
            </a:r>
            <a:r>
              <a:rPr lang="ko-KR" altLang="en-US" dirty="0" err="1"/>
              <a:t>마트의</a:t>
            </a:r>
            <a:r>
              <a:rPr lang="ko-KR" altLang="en-US" dirty="0"/>
              <a:t> 데이터베이스 </a:t>
            </a:r>
            <a:r>
              <a:rPr lang="ko-KR" altLang="en-US" dirty="0" smtClean="0"/>
              <a:t>개발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5" y="2033846"/>
            <a:ext cx="7577599" cy="482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2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98" y="1178750"/>
            <a:ext cx="6669467" cy="5416203"/>
          </a:xfrm>
        </p:spPr>
      </p:pic>
    </p:spTree>
    <p:extLst>
      <p:ext uri="{BB962C8B-B14F-4D97-AF65-F5344CB8AC3E}">
        <p14:creationId xmlns:p14="http://schemas.microsoft.com/office/powerpoint/2010/main" val="28796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b82nFTydcJsF5QWWL1My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6VVYYqvPnUjUw0kFX9f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heme/theme1.xml><?xml version="1.0" encoding="utf-8"?>
<a:theme xmlns:a="http://schemas.openxmlformats.org/drawingml/2006/main" name="유닉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3636</TotalTime>
  <Words>2683</Words>
  <Application>Microsoft Office PowerPoint</Application>
  <PresentationFormat>화면 슬라이드 쇼(4:3)</PresentationFormat>
  <Paragraphs>403</Paragraphs>
  <Slides>71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0" baseType="lpstr">
      <vt:lpstr>HY견고딕</vt:lpstr>
      <vt:lpstr>HY견명조</vt:lpstr>
      <vt:lpstr>HY헤드라인M</vt:lpstr>
      <vt:lpstr>맑은 고딕</vt:lpstr>
      <vt:lpstr>Arial</vt:lpstr>
      <vt:lpstr>Times New Roman</vt:lpstr>
      <vt:lpstr>Verdana</vt:lpstr>
      <vt:lpstr>Wingdings</vt:lpstr>
      <vt:lpstr>유닉스</vt:lpstr>
      <vt:lpstr>PowerPoint 프레젠테이션</vt:lpstr>
      <vt:lpstr>PowerPoint 프레젠테이션</vt:lpstr>
      <vt:lpstr>학습목표</vt:lpstr>
      <vt:lpstr>01 데이터베이스 설계 단계</vt:lpstr>
      <vt:lpstr>01 데이터베이스 설계 단계</vt:lpstr>
      <vt:lpstr>01 데이터베이스 설계 단계</vt:lpstr>
      <vt:lpstr>02 요구 사항 분석</vt:lpstr>
      <vt:lpstr>02 요구 사항 분석</vt:lpstr>
      <vt:lpstr>02 요구 사항 분석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05 물리적 설계와 구현</vt:lpstr>
      <vt:lpstr>05 물리적 설계와 구현</vt:lpstr>
      <vt:lpstr>05 물리적 설계와 구현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윤소정</dc:creator>
  <cp:lastModifiedBy>홍길동</cp:lastModifiedBy>
  <cp:revision>343</cp:revision>
  <dcterms:created xsi:type="dcterms:W3CDTF">2012-07-23T02:34:37Z</dcterms:created>
  <dcterms:modified xsi:type="dcterms:W3CDTF">2022-03-29T08:54:26Z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